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287000" cy="7239000"/>
  <p:notesSz cx="7099300" cy="10234613"/>
  <p:custDataLst>
    <p:tags r:id="rId3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FFFF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0"/>
    <p:restoredTop sz="86410"/>
  </p:normalViewPr>
  <p:slideViewPr>
    <p:cSldViewPr>
      <p:cViewPr varScale="1">
        <p:scale>
          <a:sx n="71" d="100"/>
          <a:sy n="71" d="100"/>
        </p:scale>
        <p:origin x="-672" y="-108"/>
      </p:cViewPr>
      <p:guideLst>
        <p:guide orient="horz" pos="228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1525" y="2249488"/>
            <a:ext cx="8743950" cy="1550987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43050" y="4102100"/>
            <a:ext cx="7200900" cy="18494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491A6-2742-4EC2-83F8-7ACDC56AFE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38BC-05EE-4F4C-8E58-267E81B352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29488" y="642938"/>
            <a:ext cx="2185987" cy="5791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71525" y="642938"/>
            <a:ext cx="6405563" cy="5791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84836-4392-474B-8074-3ACE226615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C342D-8943-4694-B83A-BEC783DBAB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2800" y="4651375"/>
            <a:ext cx="8743950" cy="1438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12800" y="3068638"/>
            <a:ext cx="8743950" cy="15827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1E0DE-85D3-46EA-8A62-E49303A731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71525" y="2090738"/>
            <a:ext cx="4295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19700" y="2090738"/>
            <a:ext cx="4295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8007D-EAD7-4D2E-A977-C878FCB8BF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350" y="290513"/>
            <a:ext cx="9258300" cy="12065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4350" y="1620838"/>
            <a:ext cx="4545013" cy="674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350" y="2295525"/>
            <a:ext cx="4545013" cy="4170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226050" y="1620838"/>
            <a:ext cx="4546600" cy="674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226050" y="2295525"/>
            <a:ext cx="4546600" cy="4170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5374-4235-44C7-BC50-723BAFBDD4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ED5A4-73D6-4D2B-B455-5A618DF8B4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0BB9B-0E8B-4770-BF6E-A6052C7714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350" y="288925"/>
            <a:ext cx="3384550" cy="1225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22725" y="288925"/>
            <a:ext cx="5749925" cy="617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14350" y="1514475"/>
            <a:ext cx="3384550" cy="4951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17A0B-6461-4411-8379-39B030A3C3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16125" y="5067300"/>
            <a:ext cx="6172200" cy="5984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16125" y="646113"/>
            <a:ext cx="6172200" cy="4343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16125" y="5665788"/>
            <a:ext cx="6172200" cy="849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15D7E-0879-49CA-A784-DAB6CDA091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642938"/>
            <a:ext cx="87439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2090738"/>
            <a:ext cx="87439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525" y="6596063"/>
            <a:ext cx="21431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596063"/>
            <a:ext cx="3257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596063"/>
            <a:ext cx="21431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1183B69-1735-43FF-A77C-6DEAA03B85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" name="Rectangle 2"/>
          <p:cNvSpPr>
            <a:spLocks noChangeArrowheads="1"/>
          </p:cNvSpPr>
          <p:nvPr/>
        </p:nvSpPr>
        <p:spPr bwMode="auto">
          <a:xfrm>
            <a:off x="174625" y="163513"/>
            <a:ext cx="3168650" cy="691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2400"/>
          </a:p>
        </p:txBody>
      </p:sp>
      <p:sp>
        <p:nvSpPr>
          <p:cNvPr id="2140" name="AutoShape 7"/>
          <p:cNvSpPr>
            <a:spLocks noChangeArrowheads="1"/>
          </p:cNvSpPr>
          <p:nvPr/>
        </p:nvSpPr>
        <p:spPr bwMode="auto">
          <a:xfrm>
            <a:off x="547688" y="1735138"/>
            <a:ext cx="2571750" cy="1873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t-IT" sz="15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141" name="Rectangle 12"/>
          <p:cNvSpPr>
            <a:spLocks noChangeArrowheads="1"/>
          </p:cNvSpPr>
          <p:nvPr/>
        </p:nvSpPr>
        <p:spPr bwMode="auto">
          <a:xfrm>
            <a:off x="6943725" y="163513"/>
            <a:ext cx="3168650" cy="691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2400"/>
          </a:p>
        </p:txBody>
      </p:sp>
      <p:sp>
        <p:nvSpPr>
          <p:cNvPr id="2142" name="AutoShape 19"/>
          <p:cNvSpPr>
            <a:spLocks noChangeArrowheads="1"/>
          </p:cNvSpPr>
          <p:nvPr/>
        </p:nvSpPr>
        <p:spPr bwMode="auto">
          <a:xfrm>
            <a:off x="258763" y="3332163"/>
            <a:ext cx="3013075" cy="37433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457200" indent="-457200" algn="ctr"/>
            <a:endParaRPr lang="it-IT" sz="1000" b="1" i="1">
              <a:solidFill>
                <a:srgbClr val="3366FF"/>
              </a:solidFill>
              <a:latin typeface="Arial" charset="0"/>
            </a:endParaRPr>
          </a:p>
        </p:txBody>
      </p:sp>
      <p:sp>
        <p:nvSpPr>
          <p:cNvPr id="2143" name="Text Box 23"/>
          <p:cNvSpPr txBox="1">
            <a:spLocks noChangeArrowheads="1"/>
          </p:cNvSpPr>
          <p:nvPr/>
        </p:nvSpPr>
        <p:spPr bwMode="auto">
          <a:xfrm>
            <a:off x="6991350" y="911225"/>
            <a:ext cx="30861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5250" indent="-95250" algn="just">
              <a:lnSpc>
                <a:spcPct val="80000"/>
              </a:lnSpc>
              <a:spcBef>
                <a:spcPct val="20000"/>
              </a:spcBef>
            </a:pPr>
            <a:endParaRPr lang="it-IT" sz="11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144" name="AutoShape 24"/>
          <p:cNvSpPr>
            <a:spLocks noChangeArrowheads="1"/>
          </p:cNvSpPr>
          <p:nvPr/>
        </p:nvSpPr>
        <p:spPr bwMode="auto">
          <a:xfrm>
            <a:off x="0" y="3332163"/>
            <a:ext cx="3398838" cy="32067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0" hangingPunct="0"/>
            <a:endParaRPr lang="it-IT" sz="1600" b="1">
              <a:solidFill>
                <a:srgbClr val="FF0000"/>
              </a:solidFill>
              <a:latin typeface="Arial Black"/>
            </a:endParaRPr>
          </a:p>
          <a:p>
            <a:pPr eaLnBrk="0" hangingPunct="0"/>
            <a:endParaRPr lang="it-IT" sz="1000" b="1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buFontTx/>
              <a:buChar char="•"/>
            </a:pPr>
            <a:endParaRPr lang="it-IT" sz="1100" b="1">
              <a:solidFill>
                <a:srgbClr val="FF0000"/>
              </a:solidFill>
              <a:latin typeface="Arial" charset="0"/>
            </a:endParaRPr>
          </a:p>
          <a:p>
            <a:pPr algn="just" eaLnBrk="0" hangingPunct="0">
              <a:buFontTx/>
              <a:buChar char="•"/>
            </a:pPr>
            <a:endParaRPr lang="it-IT" sz="1000" b="1">
              <a:solidFill>
                <a:srgbClr val="FF0000"/>
              </a:solidFill>
              <a:latin typeface="Arial" charset="0"/>
            </a:endParaRPr>
          </a:p>
          <a:p>
            <a:pPr eaLnBrk="0" hangingPunct="0">
              <a:buFontTx/>
              <a:buChar char="•"/>
            </a:pPr>
            <a:endParaRPr lang="it-IT" sz="10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145" name="Rectangle 8"/>
          <p:cNvSpPr>
            <a:spLocks noChangeArrowheads="1"/>
          </p:cNvSpPr>
          <p:nvPr/>
        </p:nvSpPr>
        <p:spPr bwMode="auto">
          <a:xfrm>
            <a:off x="3414713" y="163513"/>
            <a:ext cx="3457575" cy="691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2400"/>
          </a:p>
        </p:txBody>
      </p:sp>
      <p:sp>
        <p:nvSpPr>
          <p:cNvPr id="2146" name="AutoShape 20"/>
          <p:cNvSpPr>
            <a:spLocks noChangeArrowheads="1"/>
          </p:cNvSpPr>
          <p:nvPr/>
        </p:nvSpPr>
        <p:spPr bwMode="auto">
          <a:xfrm>
            <a:off x="3414713" y="739775"/>
            <a:ext cx="3457575" cy="10080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just" eaLnBrk="0" hangingPunct="0">
              <a:buFont typeface="Arial" charset="0"/>
              <a:buChar char=" "/>
            </a:pPr>
            <a:r>
              <a:rPr lang="it-IT" sz="1000">
                <a:latin typeface="Arial" charset="0"/>
                <a:cs typeface="Arial" charset="0"/>
              </a:rPr>
              <a:t>Aggiornamento per  progettisti,  installatori e tecnici di aziende elettriche e di aziende industriali   impiegati  nella  conduzione di reti elettriche pubbliche e private. Prerequisiti: è richiesta una buona conoscenza di elettrotecnica di base.</a:t>
            </a:r>
          </a:p>
        </p:txBody>
      </p:sp>
      <p:sp>
        <p:nvSpPr>
          <p:cNvPr id="2147" name="AutoShape 21"/>
          <p:cNvSpPr>
            <a:spLocks noChangeArrowheads="1"/>
          </p:cNvSpPr>
          <p:nvPr/>
        </p:nvSpPr>
        <p:spPr bwMode="auto">
          <a:xfrm>
            <a:off x="4351338" y="3475038"/>
            <a:ext cx="1584325" cy="35877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1000" b="1">
                <a:solidFill>
                  <a:schemeClr val="accent2"/>
                </a:solidFill>
                <a:latin typeface="Verdana" pitchFamily="34" charset="0"/>
              </a:rPr>
              <a:t>PROGRAMMA</a:t>
            </a:r>
          </a:p>
        </p:txBody>
      </p:sp>
      <p:sp>
        <p:nvSpPr>
          <p:cNvPr id="2148" name="AutoShape 21"/>
          <p:cNvSpPr>
            <a:spLocks noChangeArrowheads="1"/>
          </p:cNvSpPr>
          <p:nvPr/>
        </p:nvSpPr>
        <p:spPr bwMode="auto">
          <a:xfrm>
            <a:off x="319088" y="1171575"/>
            <a:ext cx="2881312" cy="15113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sz="1100">
              <a:solidFill>
                <a:schemeClr val="accent2"/>
              </a:solidFill>
              <a:latin typeface="Arial" charset="0"/>
            </a:endParaRPr>
          </a:p>
          <a:p>
            <a:pPr algn="ctr" eaLnBrk="0" hangingPunct="0"/>
            <a:r>
              <a:rPr lang="it-IT" sz="1200">
                <a:solidFill>
                  <a:schemeClr val="accent2"/>
                </a:solidFill>
                <a:latin typeface="Arial" charset="0"/>
              </a:rPr>
              <a:t>Corso di aggiornamento (4 ore)</a:t>
            </a:r>
          </a:p>
          <a:p>
            <a:pPr algn="ctr" eaLnBrk="0" hangingPunct="0">
              <a:lnSpc>
                <a:spcPct val="80000"/>
              </a:lnSpc>
              <a:spcBef>
                <a:spcPct val="85000"/>
              </a:spcBef>
            </a:pPr>
            <a:r>
              <a:rPr lang="it-IT" sz="1400" b="1">
                <a:solidFill>
                  <a:schemeClr val="accent2"/>
                </a:solidFill>
              </a:rPr>
              <a:t>SISTEMI DI TELECONTROLLO</a:t>
            </a:r>
          </a:p>
          <a:p>
            <a:pPr algn="ctr" eaLnBrk="0" hangingPunct="0">
              <a:lnSpc>
                <a:spcPct val="80000"/>
              </a:lnSpc>
              <a:spcBef>
                <a:spcPct val="60000"/>
              </a:spcBef>
            </a:pPr>
            <a:r>
              <a:rPr lang="it-IT" sz="1400" b="1">
                <a:solidFill>
                  <a:schemeClr val="accent2"/>
                </a:solidFill>
              </a:rPr>
              <a:t>DI RETI ELETTRICHE BT </a:t>
            </a:r>
          </a:p>
          <a:p>
            <a:pPr algn="ctr" eaLnBrk="0" hangingPunct="0">
              <a:lnSpc>
                <a:spcPct val="80000"/>
              </a:lnSpc>
              <a:spcBef>
                <a:spcPct val="60000"/>
              </a:spcBef>
            </a:pPr>
            <a:r>
              <a:rPr lang="it-IT" sz="1400">
                <a:solidFill>
                  <a:schemeClr val="accent2"/>
                </a:solidFill>
              </a:rPr>
              <a:t>(</a:t>
            </a:r>
            <a:r>
              <a:rPr lang="it-IT" sz="1400" b="1">
                <a:solidFill>
                  <a:schemeClr val="accent2"/>
                </a:solidFill>
              </a:rPr>
              <a:t>pubbliche e private</a:t>
            </a:r>
            <a:r>
              <a:rPr lang="it-IT" sz="1400">
                <a:solidFill>
                  <a:schemeClr val="accent2"/>
                </a:solidFill>
              </a:rPr>
              <a:t>)</a:t>
            </a:r>
          </a:p>
          <a:p>
            <a:pPr algn="ctr" eaLnBrk="0" hangingPunct="0">
              <a:lnSpc>
                <a:spcPct val="80000"/>
              </a:lnSpc>
              <a:spcBef>
                <a:spcPct val="60000"/>
              </a:spcBef>
            </a:pPr>
            <a:r>
              <a:rPr lang="it-IT" sz="1300">
                <a:solidFill>
                  <a:srgbClr val="FF0000"/>
                </a:solidFill>
              </a:rPr>
              <a:t>Progettiamo il futuro</a:t>
            </a:r>
          </a:p>
          <a:p>
            <a:pPr algn="ctr" eaLnBrk="0" hangingPunct="0">
              <a:lnSpc>
                <a:spcPct val="80000"/>
              </a:lnSpc>
              <a:spcBef>
                <a:spcPct val="60000"/>
              </a:spcBef>
            </a:pPr>
            <a:endParaRPr lang="it-IT" sz="1200">
              <a:solidFill>
                <a:srgbClr val="FF0000"/>
              </a:solidFill>
            </a:endParaRPr>
          </a:p>
        </p:txBody>
      </p:sp>
      <p:sp>
        <p:nvSpPr>
          <p:cNvPr id="2149" name="AutoShape 22"/>
          <p:cNvSpPr>
            <a:spLocks noChangeArrowheads="1"/>
          </p:cNvSpPr>
          <p:nvPr/>
        </p:nvSpPr>
        <p:spPr bwMode="auto">
          <a:xfrm>
            <a:off x="4135438" y="379413"/>
            <a:ext cx="1728787" cy="32226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1000" b="1">
                <a:solidFill>
                  <a:schemeClr val="accent2"/>
                </a:solidFill>
                <a:latin typeface="Verdana" pitchFamily="34" charset="0"/>
              </a:rPr>
              <a:t>OBIETTIVI </a:t>
            </a:r>
            <a:endParaRPr lang="it-IT" sz="12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2150" name="Text Box 32"/>
          <p:cNvSpPr txBox="1">
            <a:spLocks noChangeArrowheads="1"/>
          </p:cNvSpPr>
          <p:nvPr/>
        </p:nvSpPr>
        <p:spPr bwMode="auto">
          <a:xfrm>
            <a:off x="7015163" y="739775"/>
            <a:ext cx="3271837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3525" indent="-174625">
              <a:spcBef>
                <a:spcPct val="50000"/>
              </a:spcBef>
              <a:buFont typeface="Wingdings" pitchFamily="2" charset="2"/>
              <a:buChar char="ü"/>
            </a:pPr>
            <a:r>
              <a:rPr lang="it-IT" sz="1000">
                <a:latin typeface="Arial" charset="0"/>
              </a:rPr>
              <a:t> Sede:   CANTINA  ROTARI a Mezzacorona</a:t>
            </a:r>
          </a:p>
          <a:p>
            <a:pPr marL="263525" indent="-174625">
              <a:spcBef>
                <a:spcPct val="50000"/>
              </a:spcBef>
              <a:buFont typeface="Wingdings" pitchFamily="2" charset="2"/>
              <a:buChar char="ü"/>
            </a:pPr>
            <a:r>
              <a:rPr lang="it-IT" sz="1000">
                <a:latin typeface="Arial" charset="0"/>
              </a:rPr>
              <a:t> Data:    </a:t>
            </a:r>
            <a:r>
              <a:rPr lang="it-IT" sz="1300" b="1"/>
              <a:t>mercoled</a:t>
            </a:r>
            <a:r>
              <a:rPr lang="it-IT" sz="1300" b="1">
                <a:latin typeface="Arial" charset="0"/>
              </a:rPr>
              <a:t>ì</a:t>
            </a:r>
            <a:r>
              <a:rPr lang="it-IT" sz="1300" b="1"/>
              <a:t> 27</a:t>
            </a:r>
            <a:r>
              <a:rPr lang="it-IT" sz="1000">
                <a:latin typeface="Arial" charset="0"/>
              </a:rPr>
              <a:t> </a:t>
            </a:r>
            <a:r>
              <a:rPr lang="it-IT" sz="1300" b="1"/>
              <a:t>novembre  2019</a:t>
            </a:r>
          </a:p>
          <a:p>
            <a:pPr marL="263525" indent="-174625">
              <a:spcBef>
                <a:spcPct val="50000"/>
              </a:spcBef>
              <a:buFont typeface="Wingdings" pitchFamily="2" charset="2"/>
              <a:buChar char="ü"/>
            </a:pPr>
            <a:r>
              <a:rPr lang="it-IT" sz="1000">
                <a:latin typeface="Arial" charset="0"/>
              </a:rPr>
              <a:t> Orario:  14,00 alle 18,00  </a:t>
            </a:r>
          </a:p>
          <a:p>
            <a:pPr marL="263525" indent="-174625">
              <a:spcBef>
                <a:spcPct val="50000"/>
              </a:spcBef>
              <a:buFont typeface="Wingdings" pitchFamily="2" charset="2"/>
              <a:buChar char="ü"/>
            </a:pPr>
            <a:r>
              <a:rPr lang="it-IT" sz="900">
                <a:latin typeface="Arial" charset="0"/>
              </a:rPr>
              <a:t>Sarà rilasciato </a:t>
            </a:r>
            <a:r>
              <a:rPr lang="it-IT" sz="900" u="sng">
                <a:latin typeface="Arial" charset="0"/>
              </a:rPr>
              <a:t>un attestato</a:t>
            </a:r>
            <a:r>
              <a:rPr lang="it-IT" sz="900">
                <a:latin typeface="Arial" charset="0"/>
              </a:rPr>
              <a:t> di partecipazione    e  consegnata una dispensa sugli argomenti trattati.</a:t>
            </a:r>
          </a:p>
          <a:p>
            <a:pPr marL="263525" indent="-174625">
              <a:spcBef>
                <a:spcPct val="50000"/>
              </a:spcBef>
              <a:buFont typeface="Wingdings" pitchFamily="2" charset="2"/>
              <a:buChar char="ü"/>
            </a:pPr>
            <a:r>
              <a:rPr lang="it-IT" sz="900">
                <a:latin typeface="Arial" charset="0"/>
              </a:rPr>
              <a:t> Partecipanti: min 20– max 30</a:t>
            </a:r>
          </a:p>
          <a:p>
            <a:pPr marL="263525" indent="-174625">
              <a:spcBef>
                <a:spcPct val="8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it-IT" sz="1000">
                <a:latin typeface="Arial" charset="0"/>
              </a:rPr>
              <a:t>C</a:t>
            </a:r>
            <a:r>
              <a:rPr lang="it-IT" sz="1000" b="1">
                <a:latin typeface="Arial" charset="0"/>
              </a:rPr>
              <a:t>osto per partecipante:</a:t>
            </a:r>
            <a:r>
              <a:rPr lang="it-IT" sz="1000">
                <a:latin typeface="Arial" charset="0"/>
              </a:rPr>
              <a:t>  </a:t>
            </a:r>
          </a:p>
          <a:p>
            <a:pPr marL="263525" indent="-174625">
              <a:lnSpc>
                <a:spcPct val="75000"/>
              </a:lnSpc>
              <a:spcBef>
                <a:spcPct val="60000"/>
              </a:spcBef>
              <a:buClr>
                <a:schemeClr val="accent2"/>
              </a:buClr>
              <a:buFontTx/>
              <a:buChar char="•"/>
            </a:pPr>
            <a:r>
              <a:rPr lang="it-IT" sz="900">
                <a:latin typeface="Arial" charset="0"/>
              </a:rPr>
              <a:t>  60  euro+iva per ditte iscritte Atiqual</a:t>
            </a:r>
          </a:p>
          <a:p>
            <a:pPr marL="263525" indent="-174625">
              <a:spcBef>
                <a:spcPct val="45000"/>
              </a:spcBef>
              <a:buClr>
                <a:schemeClr val="accent2"/>
              </a:buClr>
              <a:buFontTx/>
              <a:buChar char="•"/>
            </a:pPr>
            <a:r>
              <a:rPr lang="it-IT" sz="900">
                <a:latin typeface="Arial" charset="0"/>
              </a:rPr>
              <a:t>  80  euro+iva per ditte </a:t>
            </a:r>
            <a:r>
              <a:rPr lang="it-IT" sz="900" u="sng">
                <a:latin typeface="Arial" charset="0"/>
              </a:rPr>
              <a:t>non</a:t>
            </a:r>
            <a:r>
              <a:rPr lang="it-IT" sz="900">
                <a:latin typeface="Arial" charset="0"/>
              </a:rPr>
              <a:t> iscritte Atiqual</a:t>
            </a:r>
          </a:p>
          <a:p>
            <a:pPr marL="263525" indent="-174625">
              <a:spcBef>
                <a:spcPct val="100000"/>
              </a:spcBef>
              <a:buClr>
                <a:schemeClr val="accent2"/>
              </a:buClr>
            </a:pPr>
            <a:r>
              <a:rPr lang="it-IT" altLang="it-IT" sz="800">
                <a:latin typeface="Arial" charset="0"/>
              </a:rPr>
              <a:t>Nota: Sconto 10% alle ditte ditte  che iscrivono due o pi</a:t>
            </a:r>
            <a:r>
              <a:rPr lang="it-IT" altLang="it-IT" sz="800"/>
              <a:t>ù</a:t>
            </a:r>
            <a:r>
              <a:rPr lang="it-IT" altLang="it-IT" sz="800">
                <a:latin typeface="Arial" charset="0"/>
              </a:rPr>
              <a:t> persone. Gli sconti non sono cumulabili.</a:t>
            </a:r>
            <a:endParaRPr lang="it-IT" sz="800">
              <a:latin typeface="Arial" charset="0"/>
            </a:endParaRPr>
          </a:p>
        </p:txBody>
      </p:sp>
      <p:sp>
        <p:nvSpPr>
          <p:cNvPr id="2151" name="AutoShape 22"/>
          <p:cNvSpPr>
            <a:spLocks noChangeArrowheads="1"/>
          </p:cNvSpPr>
          <p:nvPr/>
        </p:nvSpPr>
        <p:spPr bwMode="auto">
          <a:xfrm>
            <a:off x="7231063" y="306388"/>
            <a:ext cx="2232025" cy="32226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1000" b="1">
                <a:solidFill>
                  <a:schemeClr val="accent2"/>
                </a:solidFill>
                <a:latin typeface="Verdana" pitchFamily="34" charset="0"/>
              </a:rPr>
              <a:t>SEDE, DATA E COSTO</a:t>
            </a:r>
            <a:r>
              <a:rPr lang="it-IT" sz="1000" b="1">
                <a:latin typeface="Verdana" pitchFamily="34" charset="0"/>
              </a:rPr>
              <a:t> </a:t>
            </a:r>
          </a:p>
        </p:txBody>
      </p:sp>
      <p:graphicFrame>
        <p:nvGraphicFramePr>
          <p:cNvPr id="2138" name="Object 90"/>
          <p:cNvGraphicFramePr>
            <a:graphicFrameLocks noChangeAspect="1"/>
          </p:cNvGraphicFramePr>
          <p:nvPr/>
        </p:nvGraphicFramePr>
        <p:xfrm>
          <a:off x="247650" y="306388"/>
          <a:ext cx="719138" cy="792162"/>
        </p:xfrm>
        <a:graphic>
          <a:graphicData uri="http://schemas.openxmlformats.org/presentationml/2006/ole">
            <p:oleObj spid="_x0000_s2138" name="Documento" r:id="rId3" imgW="5476875" imgH="5772150" progId="Word.Document.8">
              <p:embed/>
            </p:oleObj>
          </a:graphicData>
        </a:graphic>
      </p:graphicFrame>
      <p:sp>
        <p:nvSpPr>
          <p:cNvPr id="2152" name="AutoShape 22"/>
          <p:cNvSpPr>
            <a:spLocks noChangeArrowheads="1"/>
          </p:cNvSpPr>
          <p:nvPr/>
        </p:nvSpPr>
        <p:spPr bwMode="auto">
          <a:xfrm>
            <a:off x="4206875" y="1819275"/>
            <a:ext cx="1728788" cy="32226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1000" b="1">
                <a:solidFill>
                  <a:schemeClr val="accent2"/>
                </a:solidFill>
                <a:latin typeface="Verdana" pitchFamily="34" charset="0"/>
              </a:rPr>
              <a:t>DOCENTI </a:t>
            </a:r>
            <a:endParaRPr lang="it-IT" sz="12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2153" name="Text Box 82"/>
          <p:cNvSpPr txBox="1">
            <a:spLocks noChangeArrowheads="1"/>
          </p:cNvSpPr>
          <p:nvPr/>
        </p:nvSpPr>
        <p:spPr bwMode="auto">
          <a:xfrm>
            <a:off x="3487738" y="2395538"/>
            <a:ext cx="33845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it-IT" sz="1000">
                <a:latin typeface="Arial" charset="0"/>
              </a:rPr>
              <a:t>Maurizio Fauri : Università di Trento.</a:t>
            </a:r>
          </a:p>
          <a:p>
            <a:pPr marL="177800" indent="-1778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it-IT" sz="1000">
                <a:latin typeface="Arial" charset="0"/>
              </a:rPr>
              <a:t>Andrea Manzini: Siemens SpA</a:t>
            </a:r>
          </a:p>
          <a:p>
            <a:pPr marL="177800" indent="-1778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it-IT" sz="1000">
                <a:latin typeface="Arial" charset="0"/>
              </a:rPr>
              <a:t>Menoncin Matteo: Siemens SpA</a:t>
            </a:r>
          </a:p>
          <a:p>
            <a:pPr marL="177800" indent="-1778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it-IT" sz="1000">
                <a:latin typeface="Arial" charset="0"/>
              </a:rPr>
              <a:t>Franco Corti	: Siemens SpA.</a:t>
            </a:r>
          </a:p>
        </p:txBody>
      </p:sp>
      <p:sp>
        <p:nvSpPr>
          <p:cNvPr id="2154" name="Text Box 80"/>
          <p:cNvSpPr txBox="1">
            <a:spLocks noChangeArrowheads="1"/>
          </p:cNvSpPr>
          <p:nvPr/>
        </p:nvSpPr>
        <p:spPr bwMode="auto">
          <a:xfrm>
            <a:off x="390525" y="6872288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2155" name="AutoShape 22"/>
          <p:cNvSpPr>
            <a:spLocks noChangeArrowheads="1"/>
          </p:cNvSpPr>
          <p:nvPr/>
        </p:nvSpPr>
        <p:spPr bwMode="auto">
          <a:xfrm>
            <a:off x="7375525" y="3187700"/>
            <a:ext cx="2232025" cy="32226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1000" b="1">
                <a:latin typeface="Verdana" pitchFamily="34" charset="0"/>
              </a:rPr>
              <a:t>MODULO DI</a:t>
            </a:r>
            <a:r>
              <a:rPr lang="it-IT" sz="1000" b="1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it-IT" sz="1000" b="1">
                <a:latin typeface="Verdana" pitchFamily="34" charset="0"/>
              </a:rPr>
              <a:t>ISCRIZIONE</a:t>
            </a:r>
          </a:p>
        </p:txBody>
      </p:sp>
      <p:sp>
        <p:nvSpPr>
          <p:cNvPr id="2156" name="Text Box 110"/>
          <p:cNvSpPr txBox="1">
            <a:spLocks noChangeArrowheads="1"/>
          </p:cNvSpPr>
          <p:nvPr/>
        </p:nvSpPr>
        <p:spPr bwMode="auto">
          <a:xfrm>
            <a:off x="7162800" y="3619500"/>
            <a:ext cx="31242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spcBef>
                <a:spcPct val="50000"/>
              </a:spcBef>
            </a:pPr>
            <a:r>
              <a:rPr lang="it-IT" sz="1000">
                <a:latin typeface="Arial" charset="0"/>
              </a:rPr>
              <a:t>Da spedire alla Segretaria Atiqual :</a:t>
            </a:r>
            <a:r>
              <a:rPr lang="it-IT" sz="1000" u="sng">
                <a:latin typeface="Arial" charset="0"/>
              </a:rPr>
              <a:t> </a:t>
            </a:r>
            <a:endParaRPr lang="it-IT" sz="1000">
              <a:latin typeface="Arial" charset="0"/>
            </a:endParaRPr>
          </a:p>
          <a:p>
            <a:pPr marL="266700" indent="-266700">
              <a:spcBef>
                <a:spcPct val="50000"/>
              </a:spcBef>
            </a:pPr>
            <a:r>
              <a:rPr lang="it-IT" sz="1000">
                <a:latin typeface="Arial" charset="0"/>
              </a:rPr>
              <a:t>Fax </a:t>
            </a:r>
            <a:r>
              <a:rPr lang="it-IT" sz="1000" b="1">
                <a:latin typeface="Arial" charset="0"/>
              </a:rPr>
              <a:t>0461/701505</a:t>
            </a:r>
            <a:r>
              <a:rPr lang="it-IT" sz="1000">
                <a:latin typeface="Arial" charset="0"/>
              </a:rPr>
              <a:t> - info@unaetrentino.it</a:t>
            </a:r>
          </a:p>
          <a:p>
            <a:pPr marL="266700" indent="-266700">
              <a:lnSpc>
                <a:spcPct val="130000"/>
              </a:lnSpc>
              <a:spcBef>
                <a:spcPct val="50000"/>
              </a:spcBef>
            </a:pPr>
            <a:r>
              <a:rPr lang="it-IT" sz="1000">
                <a:latin typeface="Arial" charset="0"/>
              </a:rPr>
              <a:t>Ditta </a:t>
            </a:r>
            <a:r>
              <a:rPr lang="it-IT" sz="1000"/>
              <a:t>_ _ _ _ _ _ _ _ _ _ _ _ _ _ _ _ _ _ _ _ _ _ _ _ _</a:t>
            </a:r>
            <a:endParaRPr lang="it-IT" sz="1000">
              <a:latin typeface="Arial" charset="0"/>
            </a:endParaRPr>
          </a:p>
          <a:p>
            <a:pPr marL="266700" indent="-266700">
              <a:lnSpc>
                <a:spcPct val="130000"/>
              </a:lnSpc>
              <a:spcBef>
                <a:spcPct val="50000"/>
              </a:spcBef>
            </a:pPr>
            <a:r>
              <a:rPr lang="it-IT" sz="1000">
                <a:latin typeface="Arial" charset="0"/>
              </a:rPr>
              <a:t>Via</a:t>
            </a:r>
            <a:r>
              <a:rPr lang="it-IT" sz="1000"/>
              <a:t> _ _ _ _ _ _ _ _ _ _ _ _ _ _ _ _ _ _ _ _ _ _ _ _ _</a:t>
            </a:r>
            <a:endParaRPr lang="it-IT" sz="1000">
              <a:latin typeface="Arial" charset="0"/>
            </a:endParaRPr>
          </a:p>
          <a:p>
            <a:pPr marL="266700" indent="-266700">
              <a:spcBef>
                <a:spcPct val="50000"/>
              </a:spcBef>
            </a:pPr>
            <a:r>
              <a:rPr lang="it-IT" sz="1000">
                <a:latin typeface="Arial" charset="0"/>
              </a:rPr>
              <a:t>CAP_ _ _ _ _ _ Città</a:t>
            </a:r>
            <a:r>
              <a:rPr lang="it-IT" sz="1200"/>
              <a:t>_</a:t>
            </a:r>
            <a:r>
              <a:rPr lang="it-IT" sz="1000"/>
              <a:t> _ _ _ _ _ _ _ _ _ _ _ _ _ _ </a:t>
            </a:r>
          </a:p>
          <a:p>
            <a:pPr marL="266700" indent="-266700">
              <a:spcBef>
                <a:spcPct val="50000"/>
              </a:spcBef>
            </a:pPr>
            <a:r>
              <a:rPr lang="it-IT" sz="1000">
                <a:latin typeface="Arial" charset="0"/>
              </a:rPr>
              <a:t>Tel_ _ _ _ _ _ _ _ _ _ _ _Fax</a:t>
            </a:r>
            <a:r>
              <a:rPr lang="it-IT" sz="1000"/>
              <a:t>_ _ _ _ _ _ _ _ _ _ _ </a:t>
            </a:r>
          </a:p>
          <a:p>
            <a:pPr marL="266700" indent="-266700">
              <a:spcBef>
                <a:spcPct val="50000"/>
              </a:spcBef>
            </a:pPr>
            <a:r>
              <a:rPr lang="it-IT" sz="1000">
                <a:latin typeface="Arial" charset="0"/>
              </a:rPr>
              <a:t>E-mail_ _ _ _ _ _ _ _ _ _ _ _ _  _ _ __ _ ___ _ </a:t>
            </a:r>
            <a:endParaRPr lang="it-IT" sz="1000"/>
          </a:p>
          <a:p>
            <a:pPr marL="266700" indent="-266700">
              <a:spcBef>
                <a:spcPct val="50000"/>
              </a:spcBef>
            </a:pPr>
            <a:r>
              <a:rPr lang="it-IT" sz="1000">
                <a:latin typeface="Arial" charset="0"/>
              </a:rPr>
              <a:t>P.IVA</a:t>
            </a:r>
            <a:r>
              <a:rPr lang="it-IT" sz="1000"/>
              <a:t>_ _ _ _ _ _ _ _ _ _ _ _ _ _ _ _ _ _ _ _ _ _ _ _ </a:t>
            </a:r>
          </a:p>
          <a:p>
            <a:pPr marL="266700" indent="-266700">
              <a:lnSpc>
                <a:spcPct val="150000"/>
              </a:lnSpc>
              <a:spcBef>
                <a:spcPct val="50000"/>
              </a:spcBef>
            </a:pPr>
            <a:r>
              <a:rPr lang="it-IT" sz="1000" b="1">
                <a:latin typeface="Arial" charset="0"/>
              </a:rPr>
              <a:t>Nominativi dei partecipanti:</a:t>
            </a:r>
            <a:endParaRPr lang="it-IT" sz="900" b="1">
              <a:latin typeface="Arial" charset="0"/>
            </a:endParaRPr>
          </a:p>
          <a:p>
            <a:pPr marL="266700" indent="-266700">
              <a:spcBef>
                <a:spcPct val="50000"/>
              </a:spcBef>
            </a:pPr>
            <a:r>
              <a:rPr lang="it-IT" sz="900"/>
              <a:t>1 _ _ _ _ _ _ _ _ _ _ _ _ __ _ _ _ _  _ _ _ _ _ _</a:t>
            </a:r>
          </a:p>
          <a:p>
            <a:pPr marL="266700" indent="-266700">
              <a:lnSpc>
                <a:spcPct val="130000"/>
              </a:lnSpc>
              <a:spcBef>
                <a:spcPct val="50000"/>
              </a:spcBef>
            </a:pPr>
            <a:r>
              <a:rPr lang="it-IT" sz="900"/>
              <a:t>2_ _ _ _ _ _ _ _ _ _ _ _ _ _ _ _ _ _ _ _ __ _ _ </a:t>
            </a:r>
          </a:p>
          <a:p>
            <a:pPr marL="266700" indent="-266700">
              <a:lnSpc>
                <a:spcPct val="130000"/>
              </a:lnSpc>
              <a:spcBef>
                <a:spcPct val="50000"/>
              </a:spcBef>
            </a:pPr>
            <a:r>
              <a:rPr lang="it-IT" sz="900"/>
              <a:t>3_ _ _ _ _ _ _ _ _ _ _ _ _ _ _ _ _ _ _ _ __ _ _ </a:t>
            </a:r>
          </a:p>
          <a:p>
            <a:pPr marL="266700" indent="-266700">
              <a:lnSpc>
                <a:spcPct val="150000"/>
              </a:lnSpc>
              <a:spcBef>
                <a:spcPct val="50000"/>
              </a:spcBef>
            </a:pPr>
            <a:r>
              <a:rPr lang="it-IT" sz="900"/>
              <a:t>     P</a:t>
            </a:r>
            <a:r>
              <a:rPr lang="it-IT" sz="900">
                <a:latin typeface="Arial" charset="0"/>
              </a:rPr>
              <a:t>er info: dott. Rigon cell. 339.6090949</a:t>
            </a:r>
          </a:p>
        </p:txBody>
      </p:sp>
      <p:sp>
        <p:nvSpPr>
          <p:cNvPr id="2157" name="Text Box 111"/>
          <p:cNvSpPr txBox="1">
            <a:spLocks noChangeArrowheads="1"/>
          </p:cNvSpPr>
          <p:nvPr/>
        </p:nvSpPr>
        <p:spPr bwMode="auto">
          <a:xfrm>
            <a:off x="3487738" y="4124325"/>
            <a:ext cx="338455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spcBef>
                <a:spcPct val="95000"/>
              </a:spcBef>
              <a:tabLst>
                <a:tab pos="174625" algn="l"/>
              </a:tabLst>
            </a:pPr>
            <a:r>
              <a:rPr lang="it-IT" sz="1000">
                <a:latin typeface="Arial" charset="0"/>
              </a:rPr>
              <a:t>A -</a:t>
            </a:r>
            <a:r>
              <a:rPr lang="it-IT" sz="1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it-IT" sz="1000">
                <a:latin typeface="Arial" charset="0"/>
              </a:rPr>
              <a:t>Criteri di impiego di interruttori BT motorizzati; manovre automatiche o in telecomando.</a:t>
            </a:r>
          </a:p>
          <a:p>
            <a:pPr marL="174625" indent="-174625">
              <a:spcBef>
                <a:spcPct val="95000"/>
              </a:spcBef>
              <a:tabLst>
                <a:tab pos="174625" algn="l"/>
              </a:tabLst>
            </a:pPr>
            <a:r>
              <a:rPr lang="it-IT" sz="1000">
                <a:latin typeface="Arial" charset="0"/>
              </a:rPr>
              <a:t>B - Affidabilità e qualità nella fornitura dell’energia elettrica</a:t>
            </a:r>
          </a:p>
          <a:p>
            <a:pPr marL="174625" indent="-174625">
              <a:spcBef>
                <a:spcPct val="95000"/>
              </a:spcBef>
              <a:tabLst>
                <a:tab pos="174625" algn="l"/>
              </a:tabLst>
            </a:pPr>
            <a:r>
              <a:rPr lang="it-IT" sz="1000">
                <a:latin typeface="Arial" charset="0"/>
              </a:rPr>
              <a:t>C - Sistemi di telecontrollo e automazione delle reti BT</a:t>
            </a:r>
          </a:p>
          <a:p>
            <a:pPr marL="174625" indent="-174625">
              <a:spcBef>
                <a:spcPct val="95000"/>
              </a:spcBef>
              <a:tabLst>
                <a:tab pos="174625" algn="l"/>
              </a:tabLst>
            </a:pPr>
            <a:r>
              <a:rPr lang="it-IT" sz="1000">
                <a:latin typeface="Arial" charset="0"/>
              </a:rPr>
              <a:t>D - Recenti esperienze di telecontrollo e automazione di    reti BT sia pubbliche che private;</a:t>
            </a:r>
          </a:p>
        </p:txBody>
      </p:sp>
      <p:sp>
        <p:nvSpPr>
          <p:cNvPr id="2158" name="AutoShape 113" descr="logo image"/>
          <p:cNvSpPr>
            <a:spLocks noChangeAspect="1" noChangeArrowheads="1"/>
          </p:cNvSpPr>
          <p:nvPr/>
        </p:nvSpPr>
        <p:spPr bwMode="auto">
          <a:xfrm>
            <a:off x="4991100" y="34671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9" name="AutoShape 115" descr="logo image"/>
          <p:cNvSpPr>
            <a:spLocks noChangeAspect="1" noChangeArrowheads="1"/>
          </p:cNvSpPr>
          <p:nvPr/>
        </p:nvSpPr>
        <p:spPr bwMode="auto">
          <a:xfrm>
            <a:off x="4991100" y="34671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60" name="AutoShape 118" descr="Go to www.siemens.com"/>
          <p:cNvSpPr>
            <a:spLocks noChangeAspect="1" noChangeArrowheads="1"/>
          </p:cNvSpPr>
          <p:nvPr/>
        </p:nvSpPr>
        <p:spPr bwMode="auto">
          <a:xfrm>
            <a:off x="4991100" y="34671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61" name="AutoShape 120" descr="Go to www.siemens.com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62" name="AutoShape 114" descr="Go to www.siemens.com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63" name="AutoShape 116" descr="Go to www.siemens.com"/>
          <p:cNvSpPr>
            <a:spLocks noChangeAspect="1" noChangeArrowheads="1"/>
          </p:cNvSpPr>
          <p:nvPr/>
        </p:nvSpPr>
        <p:spPr bwMode="auto">
          <a:xfrm>
            <a:off x="14922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64" name="Rettangolo 25"/>
          <p:cNvSpPr>
            <a:spLocks noChangeArrowheads="1"/>
          </p:cNvSpPr>
          <p:nvPr/>
        </p:nvSpPr>
        <p:spPr bwMode="auto">
          <a:xfrm>
            <a:off x="174625" y="2827338"/>
            <a:ext cx="3095625" cy="325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Bef>
                <a:spcPct val="25000"/>
              </a:spcBef>
            </a:pPr>
            <a:r>
              <a:rPr lang="it-IT" sz="900">
                <a:latin typeface="Arial" charset="0"/>
                <a:cs typeface="Arial" charset="0"/>
              </a:rPr>
              <a:t> </a:t>
            </a:r>
            <a:r>
              <a:rPr lang="it-IT" sz="1000">
                <a:latin typeface="Arial" charset="0"/>
                <a:cs typeface="Arial" charset="0"/>
              </a:rPr>
              <a:t>Presentazione    </a:t>
            </a:r>
          </a:p>
          <a:p>
            <a:pPr algn="just">
              <a:lnSpc>
                <a:spcPct val="125000"/>
              </a:lnSpc>
              <a:spcBef>
                <a:spcPct val="20000"/>
              </a:spcBef>
            </a:pPr>
            <a:r>
              <a:rPr lang="it-IT" sz="1000">
                <a:latin typeface="Arial" charset="0"/>
                <a:cs typeface="Arial" charset="0"/>
              </a:rPr>
              <a:t>        I sistemi di telecontrollo e di automazione delle reti elettriche ovvero la conduzione degli impianti da remoto che consentono di assicurare la qualità, la continuità e la sicurezza del servizio elettrico, erano finora riservati alle reti AT e MT.</a:t>
            </a:r>
          </a:p>
          <a:p>
            <a:pPr algn="just">
              <a:lnSpc>
                <a:spcPct val="125000"/>
              </a:lnSpc>
              <a:spcBef>
                <a:spcPct val="20000"/>
              </a:spcBef>
            </a:pPr>
            <a:r>
              <a:rPr lang="it-IT" sz="1000">
                <a:latin typeface="Arial" charset="0"/>
                <a:cs typeface="Arial" charset="0"/>
              </a:rPr>
              <a:t>    Lo sviluppo delle nuove tecnologie digitali (smart grid) consente al giorno d’oggi di estendere il telecontrollo e l’automazione anche alle reti elettriche BT sia pubbliche che private con notevoli miglioramenti per la qualità del servizio elettrico. </a:t>
            </a:r>
          </a:p>
          <a:p>
            <a:pPr algn="just">
              <a:lnSpc>
                <a:spcPct val="125000"/>
              </a:lnSpc>
              <a:spcBef>
                <a:spcPct val="20000"/>
              </a:spcBef>
            </a:pPr>
            <a:r>
              <a:rPr lang="it-IT" sz="1000">
                <a:latin typeface="Arial" charset="0"/>
                <a:cs typeface="Arial" charset="0"/>
              </a:rPr>
              <a:t>        Lo scopo dell’intervento formativo è quello di effettuare una riflessione sulle novità dei nuovi sistemi di telecontrollo BT con una presentazione sintetica delle più recenti esperienze Siemens in tale contesto.</a:t>
            </a:r>
          </a:p>
        </p:txBody>
      </p:sp>
      <p:pic>
        <p:nvPicPr>
          <p:cNvPr id="2166" name="Picture 111" descr="Ordin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2688" y="234950"/>
            <a:ext cx="2087562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67" name="AutoShape 22"/>
          <p:cNvSpPr>
            <a:spLocks noChangeArrowheads="1"/>
          </p:cNvSpPr>
          <p:nvPr/>
        </p:nvSpPr>
        <p:spPr bwMode="auto">
          <a:xfrm>
            <a:off x="3919538" y="6140450"/>
            <a:ext cx="2447925" cy="50482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altLang="it-IT" sz="900">
                <a:solidFill>
                  <a:schemeClr val="accent2"/>
                </a:solidFill>
                <a:latin typeface="Arial" charset="0"/>
              </a:rPr>
              <a:t>Gli  Ordini dei Periti Industriali riconoscono n. 4</a:t>
            </a:r>
          </a:p>
          <a:p>
            <a:pPr algn="ctr" eaLnBrk="0" hangingPunct="0"/>
            <a:r>
              <a:rPr lang="it-IT" altLang="it-IT" sz="900">
                <a:solidFill>
                  <a:schemeClr val="accent2"/>
                </a:solidFill>
                <a:latin typeface="Arial" charset="0"/>
              </a:rPr>
              <a:t> crediti formativi in base al nuovo Regolamento</a:t>
            </a:r>
          </a:p>
          <a:p>
            <a:pPr algn="ctr" eaLnBrk="0" hangingPunct="0"/>
            <a:r>
              <a:rPr lang="it-IT" altLang="it-IT" sz="900">
                <a:solidFill>
                  <a:schemeClr val="accent2"/>
                </a:solidFill>
                <a:latin typeface="Arial" charset="0"/>
              </a:rPr>
              <a:t> della Formazione Continua.</a:t>
            </a:r>
          </a:p>
        </p:txBody>
      </p:sp>
      <p:pic>
        <p:nvPicPr>
          <p:cNvPr id="2168" name="Picture 117" descr="sie-logo-layer-petrol-rg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2325" y="6067425"/>
            <a:ext cx="2016125" cy="9556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a 1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338</Words>
  <Application>Microsoft Office PowerPoint</Application>
  <PresentationFormat>Personalizzato</PresentationFormat>
  <Paragraphs>52</Paragraphs>
  <Slides>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Modello struttura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Times New Roman</vt:lpstr>
      <vt:lpstr>Arial</vt:lpstr>
      <vt:lpstr>Calibri</vt:lpstr>
      <vt:lpstr>Arial Black</vt:lpstr>
      <vt:lpstr>Verdana</vt:lpstr>
      <vt:lpstr>Wingdings</vt:lpstr>
      <vt:lpstr>Struttura predefinita</vt:lpstr>
      <vt:lpstr>Documento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fabio</dc:creator>
  <cp:keywords>C_Unrestricted</cp:keywords>
  <cp:lastModifiedBy>X</cp:lastModifiedBy>
  <cp:revision>596</cp:revision>
  <cp:lastPrinted>2019-10-11T10:06:29Z</cp:lastPrinted>
  <dcterms:created xsi:type="dcterms:W3CDTF">2005-03-14T17:42:40Z</dcterms:created>
  <dcterms:modified xsi:type="dcterms:W3CDTF">2019-10-29T23:05:16Z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Confidentiality">
    <vt:lpwstr>Unrestricted</vt:lpwstr>
  </property>
</Properties>
</file>