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0287000" cy="7239000"/>
  <p:notesSz cx="6858000" cy="9947275"/>
  <p:defaultTextStyle>
    <a:defPPr>
      <a:defRPr lang="it-IT"/>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280">
          <p15:clr>
            <a:srgbClr val="A4A3A4"/>
          </p15:clr>
        </p15:guide>
        <p15:guide id="2"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66CC"/>
    <a:srgbClr val="000099"/>
    <a:srgbClr val="EAEAEA"/>
    <a:srgbClr val="DDDDDD"/>
    <a:srgbClr val="66FFFF"/>
    <a:srgbClr val="00FF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3" d="100"/>
          <a:sy n="83" d="100"/>
        </p:scale>
        <p:origin x="1685" y="48"/>
      </p:cViewPr>
      <p:guideLst>
        <p:guide orient="horz" pos="228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285875" y="1184275"/>
            <a:ext cx="7715250" cy="252095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285875" y="3802063"/>
            <a:ext cx="7715250" cy="17478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E0CCD91D-657A-4BBE-8811-30B59CEF0BAF}" type="slidenum">
              <a:rPr lang="it-IT" altLang="it-IT"/>
              <a:pPr>
                <a:defRPr/>
              </a:pPr>
              <a:t>‹N›</a:t>
            </a:fld>
            <a:endParaRPr lang="it-IT" alt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1516DE6-6D02-4D0C-BF17-C5928C52277A}" type="slidenum">
              <a:rPr lang="it-IT" altLang="it-IT"/>
              <a:pPr>
                <a:defRPr/>
              </a:pPr>
              <a:t>‹N›</a:t>
            </a:fld>
            <a:endParaRPr lang="it-IT" alt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01675" y="1804988"/>
            <a:ext cx="8872538" cy="301148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701675" y="4845050"/>
            <a:ext cx="8872538" cy="15827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38659E15-1F04-4474-AE78-F3371610F808}" type="slidenum">
              <a:rPr lang="it-IT" altLang="it-IT"/>
              <a:pPr>
                <a:defRPr/>
              </a:pPr>
              <a:t>‹N›</a:t>
            </a:fld>
            <a:endParaRPr lang="it-IT" alt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771525" y="2090738"/>
            <a:ext cx="4295775" cy="43434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5219700" y="2090738"/>
            <a:ext cx="4295775" cy="43434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F0EDD94C-A90F-452D-BB0B-FC6DA7239D1F}" type="slidenum">
              <a:rPr lang="it-IT" altLang="it-IT"/>
              <a:pPr>
                <a:defRPr/>
              </a:pPr>
              <a:t>‹N›</a:t>
            </a:fld>
            <a:endParaRPr lang="it-IT" alt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708025" y="385763"/>
            <a:ext cx="8872538" cy="1398587"/>
          </a:xfrm>
        </p:spPr>
        <p:txBody>
          <a:bodyPr/>
          <a:lstStyle/>
          <a:p>
            <a:r>
              <a:rPr lang="it-IT"/>
              <a:t>Fare clic per modificare lo stile del titolo</a:t>
            </a:r>
          </a:p>
        </p:txBody>
      </p:sp>
      <p:sp>
        <p:nvSpPr>
          <p:cNvPr id="3" name="Segnaposto testo 2"/>
          <p:cNvSpPr>
            <a:spLocks noGrp="1"/>
          </p:cNvSpPr>
          <p:nvPr>
            <p:ph type="body" idx="1"/>
          </p:nvPr>
        </p:nvSpPr>
        <p:spPr>
          <a:xfrm>
            <a:off x="708025" y="1774825"/>
            <a:ext cx="4352925" cy="8699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708025" y="2644775"/>
            <a:ext cx="4352925" cy="388937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5208588" y="1774825"/>
            <a:ext cx="4371975" cy="8699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208588" y="2644775"/>
            <a:ext cx="4371975" cy="388937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ED69362A-70C3-43E4-94CA-B74592208386}" type="slidenum">
              <a:rPr lang="it-IT" altLang="it-IT"/>
              <a:pPr>
                <a:defRPr/>
              </a:pPr>
              <a:t>‹N›</a:t>
            </a:fld>
            <a:endParaRPr lang="it-IT" alt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63402338-9F09-48FF-B194-5E24DB126834}" type="slidenum">
              <a:rPr lang="it-IT" altLang="it-IT"/>
              <a:pPr>
                <a:defRPr/>
              </a:pPr>
              <a:t>‹N›</a:t>
            </a:fld>
            <a:endParaRPr lang="it-IT" alt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B656B291-D86F-47AB-A683-048A78A28A3C}" type="slidenum">
              <a:rPr lang="it-IT" altLang="it-IT"/>
              <a:pPr>
                <a:defRPr/>
              </a:pPr>
              <a:t>‹N›</a:t>
            </a:fld>
            <a:endParaRPr lang="it-IT" alt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08025" y="482600"/>
            <a:ext cx="3317875" cy="16891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4373563" y="1042988"/>
            <a:ext cx="5207000" cy="51435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708025" y="2171700"/>
            <a:ext cx="3317875" cy="40227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069F403A-30AC-444C-A06B-9AE259532093}" type="slidenum">
              <a:rPr lang="it-IT" altLang="it-IT"/>
              <a:pPr>
                <a:defRPr/>
              </a:pPr>
              <a:t>‹N›</a:t>
            </a:fld>
            <a:endParaRPr lang="it-IT" alt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08025" y="482600"/>
            <a:ext cx="3317875" cy="16891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4373563" y="1042988"/>
            <a:ext cx="5207000" cy="5143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708025" y="2171700"/>
            <a:ext cx="3317875" cy="40227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098AF14C-8ABC-4AF0-B252-2800063A2E72}" type="slidenum">
              <a:rPr lang="it-IT" altLang="it-IT"/>
              <a:pPr>
                <a:defRPr/>
              </a:pPr>
              <a:t>‹N›</a:t>
            </a:fld>
            <a:endParaRPr lang="it-IT" alt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244AFC4-CDD6-4554-BE54-43E426769B77}" type="slidenum">
              <a:rPr lang="it-IT" altLang="it-IT"/>
              <a:pPr>
                <a:defRPr/>
              </a:pPr>
              <a:t>‹N›</a:t>
            </a:fld>
            <a:endParaRPr lang="it-IT" alt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29488" y="642938"/>
            <a:ext cx="2185987" cy="57912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771525" y="642938"/>
            <a:ext cx="6405563" cy="57912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0758F770-394D-4EF7-B41B-1205E99E51FD}" type="slidenum">
              <a:rPr lang="it-IT" altLang="it-IT"/>
              <a:pPr>
                <a:defRPr/>
              </a:pPr>
              <a:t>‹N›</a:t>
            </a:fld>
            <a:endParaRPr lang="it-IT" alt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1525" y="642938"/>
            <a:ext cx="8743950" cy="1206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1027" name="Rectangle 3"/>
          <p:cNvSpPr>
            <a:spLocks noGrp="1" noChangeArrowheads="1"/>
          </p:cNvSpPr>
          <p:nvPr>
            <p:ph type="body" idx="1"/>
          </p:nvPr>
        </p:nvSpPr>
        <p:spPr bwMode="auto">
          <a:xfrm>
            <a:off x="771525" y="2090738"/>
            <a:ext cx="874395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1028" name="Rectangle 4"/>
          <p:cNvSpPr>
            <a:spLocks noGrp="1" noChangeArrowheads="1"/>
          </p:cNvSpPr>
          <p:nvPr>
            <p:ph type="dt" sz="half" idx="2"/>
          </p:nvPr>
        </p:nvSpPr>
        <p:spPr bwMode="auto">
          <a:xfrm>
            <a:off x="771525" y="6596063"/>
            <a:ext cx="2143125"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it-IT"/>
          </a:p>
        </p:txBody>
      </p:sp>
      <p:sp>
        <p:nvSpPr>
          <p:cNvPr id="1029" name="Rectangle 5"/>
          <p:cNvSpPr>
            <a:spLocks noGrp="1" noChangeArrowheads="1"/>
          </p:cNvSpPr>
          <p:nvPr>
            <p:ph type="ftr" sz="quarter" idx="3"/>
          </p:nvPr>
        </p:nvSpPr>
        <p:spPr bwMode="auto">
          <a:xfrm>
            <a:off x="3514725" y="6596063"/>
            <a:ext cx="3257550"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it-IT"/>
          </a:p>
        </p:txBody>
      </p:sp>
      <p:sp>
        <p:nvSpPr>
          <p:cNvPr id="1030" name="Rectangle 6"/>
          <p:cNvSpPr>
            <a:spLocks noGrp="1" noChangeArrowheads="1"/>
          </p:cNvSpPr>
          <p:nvPr>
            <p:ph type="sldNum" sz="quarter" idx="4"/>
          </p:nvPr>
        </p:nvSpPr>
        <p:spPr bwMode="auto">
          <a:xfrm>
            <a:off x="7372350" y="6596063"/>
            <a:ext cx="2143125"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E68EE95-F71C-4B5B-B5C0-AB81FD4F610F}"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image" Target="../media/image2.png"/><Relationship Id="rId4" Type="http://schemas.openxmlformats.org/officeDocument/2006/relationships/image" Target="../media/image1.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40" name="Rectangle 2"/>
          <p:cNvSpPr>
            <a:spLocks noChangeArrowheads="1"/>
          </p:cNvSpPr>
          <p:nvPr/>
        </p:nvSpPr>
        <p:spPr bwMode="auto">
          <a:xfrm>
            <a:off x="174625" y="163513"/>
            <a:ext cx="3547365" cy="6911975"/>
          </a:xfrm>
          <a:prstGeom prst="rect">
            <a:avLst/>
          </a:prstGeom>
          <a:noFill/>
          <a:ln w="9525">
            <a:solidFill>
              <a:schemeClr val="tx1"/>
            </a:solidFill>
            <a:miter lim="800000"/>
            <a:headEnd/>
            <a:tailEnd/>
          </a:ln>
        </p:spPr>
        <p:txBody>
          <a:bodyPr wrap="none" anchor="ctr"/>
          <a:lstStyle/>
          <a:p>
            <a:endParaRPr lang="it-IT" altLang="it-IT" sz="2400"/>
          </a:p>
        </p:txBody>
      </p:sp>
      <p:sp>
        <p:nvSpPr>
          <p:cNvPr id="13341" name="AutoShape 7"/>
          <p:cNvSpPr>
            <a:spLocks noChangeArrowheads="1"/>
          </p:cNvSpPr>
          <p:nvPr/>
        </p:nvSpPr>
        <p:spPr bwMode="auto">
          <a:xfrm>
            <a:off x="547688" y="1735138"/>
            <a:ext cx="2571750" cy="187325"/>
          </a:xfrm>
          <a:prstGeom prst="roundRect">
            <a:avLst>
              <a:gd name="adj" fmla="val 16667"/>
            </a:avLst>
          </a:prstGeom>
          <a:noFill/>
          <a:ln w="9525">
            <a:noFill/>
            <a:round/>
            <a:headEnd/>
            <a:tailEnd/>
          </a:ln>
        </p:spPr>
        <p:txBody>
          <a:bodyPr wrap="none" anchor="ctr"/>
          <a:lstStyle/>
          <a:p>
            <a:pPr algn="ctr"/>
            <a:endParaRPr lang="it-IT" altLang="it-IT" sz="1500" b="1">
              <a:solidFill>
                <a:srgbClr val="FF0000"/>
              </a:solidFill>
              <a:latin typeface="Arial" charset="0"/>
            </a:endParaRPr>
          </a:p>
        </p:txBody>
      </p:sp>
      <p:sp>
        <p:nvSpPr>
          <p:cNvPr id="13342" name="Rectangle 12"/>
          <p:cNvSpPr>
            <a:spLocks noChangeArrowheads="1"/>
          </p:cNvSpPr>
          <p:nvPr/>
        </p:nvSpPr>
        <p:spPr bwMode="auto">
          <a:xfrm>
            <a:off x="7159625" y="163513"/>
            <a:ext cx="3063040" cy="6911975"/>
          </a:xfrm>
          <a:prstGeom prst="rect">
            <a:avLst/>
          </a:prstGeom>
          <a:noFill/>
          <a:ln w="9525">
            <a:solidFill>
              <a:schemeClr val="tx1"/>
            </a:solidFill>
            <a:miter lim="800000"/>
            <a:headEnd/>
            <a:tailEnd/>
          </a:ln>
        </p:spPr>
        <p:txBody>
          <a:bodyPr wrap="none" anchor="ctr"/>
          <a:lstStyle/>
          <a:p>
            <a:endParaRPr lang="it-IT" altLang="it-IT" sz="2400"/>
          </a:p>
        </p:txBody>
      </p:sp>
      <p:sp>
        <p:nvSpPr>
          <p:cNvPr id="13343" name="AutoShape 19"/>
          <p:cNvSpPr>
            <a:spLocks noChangeArrowheads="1"/>
          </p:cNvSpPr>
          <p:nvPr/>
        </p:nvSpPr>
        <p:spPr bwMode="auto">
          <a:xfrm>
            <a:off x="258763" y="2932906"/>
            <a:ext cx="3551237" cy="3566320"/>
          </a:xfrm>
          <a:prstGeom prst="roundRect">
            <a:avLst>
              <a:gd name="adj" fmla="val 16667"/>
            </a:avLst>
          </a:prstGeom>
          <a:noFill/>
          <a:ln w="9525">
            <a:noFill/>
            <a:round/>
            <a:headEnd/>
            <a:tailEnd/>
          </a:ln>
        </p:spPr>
        <p:txBody>
          <a:bodyPr wrap="none" anchor="ctr"/>
          <a:lstStyle/>
          <a:p>
            <a:pPr marL="457200" indent="-457200" algn="ctr"/>
            <a:endParaRPr lang="it-IT" altLang="it-IT" sz="1000" b="1" i="1">
              <a:solidFill>
                <a:srgbClr val="3366FF"/>
              </a:solidFill>
              <a:latin typeface="Arial" charset="0"/>
            </a:endParaRPr>
          </a:p>
        </p:txBody>
      </p:sp>
      <p:sp>
        <p:nvSpPr>
          <p:cNvPr id="13344" name="Text Box 23"/>
          <p:cNvSpPr txBox="1">
            <a:spLocks noChangeArrowheads="1"/>
          </p:cNvSpPr>
          <p:nvPr/>
        </p:nvSpPr>
        <p:spPr bwMode="auto">
          <a:xfrm>
            <a:off x="6991350" y="911225"/>
            <a:ext cx="3086100" cy="227013"/>
          </a:xfrm>
          <a:prstGeom prst="rect">
            <a:avLst/>
          </a:prstGeom>
          <a:noFill/>
          <a:ln w="9525">
            <a:noFill/>
            <a:miter lim="800000"/>
            <a:headEnd/>
            <a:tailEnd/>
          </a:ln>
        </p:spPr>
        <p:txBody>
          <a:bodyPr>
            <a:spAutoFit/>
          </a:bodyPr>
          <a:lstStyle/>
          <a:p>
            <a:pPr marL="95250" indent="-95250" algn="just">
              <a:lnSpc>
                <a:spcPct val="80000"/>
              </a:lnSpc>
              <a:spcBef>
                <a:spcPct val="20000"/>
              </a:spcBef>
            </a:pPr>
            <a:endParaRPr lang="it-IT" altLang="it-IT" sz="1100" b="1">
              <a:solidFill>
                <a:schemeClr val="accent2"/>
              </a:solidFill>
              <a:latin typeface="Arial" charset="0"/>
            </a:endParaRPr>
          </a:p>
        </p:txBody>
      </p:sp>
      <p:sp>
        <p:nvSpPr>
          <p:cNvPr id="13345" name="Rectangle 8"/>
          <p:cNvSpPr>
            <a:spLocks noChangeArrowheads="1"/>
          </p:cNvSpPr>
          <p:nvPr/>
        </p:nvSpPr>
        <p:spPr bwMode="auto">
          <a:xfrm>
            <a:off x="3794667" y="163513"/>
            <a:ext cx="3293521" cy="6911975"/>
          </a:xfrm>
          <a:prstGeom prst="rect">
            <a:avLst/>
          </a:prstGeom>
          <a:noFill/>
          <a:ln w="9525">
            <a:solidFill>
              <a:schemeClr val="tx1"/>
            </a:solidFill>
            <a:miter lim="800000"/>
            <a:headEnd/>
            <a:tailEnd/>
          </a:ln>
        </p:spPr>
        <p:txBody>
          <a:bodyPr wrap="none" anchor="ctr"/>
          <a:lstStyle/>
          <a:p>
            <a:endParaRPr lang="it-IT" altLang="it-IT" sz="2400"/>
          </a:p>
        </p:txBody>
      </p:sp>
      <p:sp>
        <p:nvSpPr>
          <p:cNvPr id="13346" name="CasellaDiTesto 19"/>
          <p:cNvSpPr txBox="1">
            <a:spLocks noChangeArrowheads="1"/>
          </p:cNvSpPr>
          <p:nvPr/>
        </p:nvSpPr>
        <p:spPr bwMode="auto">
          <a:xfrm>
            <a:off x="174948" y="3187452"/>
            <a:ext cx="3524882" cy="5170646"/>
          </a:xfrm>
          <a:prstGeom prst="rect">
            <a:avLst/>
          </a:prstGeom>
          <a:noFill/>
          <a:ln w="9525">
            <a:noFill/>
            <a:miter lim="800000"/>
            <a:headEnd/>
            <a:tailEnd/>
          </a:ln>
          <a:effectLst>
            <a:outerShdw blurRad="50800" dist="50800" dir="5400000" algn="ctr" rotWithShape="0">
              <a:schemeClr val="bg1"/>
            </a:outerShdw>
          </a:effectLst>
        </p:spPr>
        <p:txBody>
          <a:bodyPr wrap="square">
            <a:spAutoFit/>
          </a:bodyPr>
          <a:lstStyle/>
          <a:p>
            <a:pPr indent="88900" algn="just">
              <a:lnSpc>
                <a:spcPts val="1400"/>
              </a:lnSpc>
            </a:pPr>
            <a:r>
              <a:rPr lang="it-IT" altLang="it-IT" sz="900" b="1" dirty="0">
                <a:latin typeface="Arial" charset="0"/>
                <a:cs typeface="Arial" charset="0"/>
              </a:rPr>
              <a:t>Presentazione</a:t>
            </a:r>
          </a:p>
          <a:p>
            <a:pPr indent="88900" algn="just">
              <a:lnSpc>
                <a:spcPts val="1600"/>
              </a:lnSpc>
              <a:spcBef>
                <a:spcPts val="300"/>
              </a:spcBef>
            </a:pPr>
            <a:r>
              <a:rPr lang="it-IT" altLang="it-IT" sz="900" dirty="0">
                <a:latin typeface="Arial" charset="0"/>
                <a:cs typeface="Arial" charset="0"/>
              </a:rPr>
              <a:t>     </a:t>
            </a:r>
            <a:r>
              <a:rPr lang="it-IT" altLang="it-IT" sz="900" dirty="0" smtClean="0">
                <a:latin typeface="Arial" charset="0"/>
                <a:cs typeface="Arial" charset="0"/>
              </a:rPr>
              <a:t>Scopo dell’intervento </a:t>
            </a:r>
            <a:r>
              <a:rPr lang="it-IT" altLang="it-IT" sz="900" dirty="0">
                <a:latin typeface="Arial" charset="0"/>
                <a:cs typeface="Arial" charset="0"/>
              </a:rPr>
              <a:t>formativo è quello di illustrare </a:t>
            </a:r>
            <a:r>
              <a:rPr lang="it-IT" altLang="it-IT" sz="900" dirty="0" smtClean="0">
                <a:latin typeface="Arial" charset="0"/>
                <a:cs typeface="Arial" charset="0"/>
              </a:rPr>
              <a:t>le nuove linee guida del VVF con le regole antincendio per impianti FV con accumulo sui fabbricati del 01.09.2025 n. 14030.</a:t>
            </a:r>
          </a:p>
          <a:p>
            <a:pPr indent="88900" algn="just">
              <a:lnSpc>
                <a:spcPts val="1600"/>
              </a:lnSpc>
              <a:spcBef>
                <a:spcPts val="300"/>
              </a:spcBef>
            </a:pPr>
            <a:r>
              <a:rPr lang="it-IT" altLang="it-IT" sz="900" dirty="0" smtClean="0">
                <a:latin typeface="Arial" charset="0"/>
                <a:cs typeface="Arial" charset="0"/>
              </a:rPr>
              <a:t>Nella prima parte del corso saranno illustrate le Norme CEI per la progettazione, installazione, esercizio e manutenzione degli impianti FV sugli edifici civili, industriali, commerciali e pubblici al fine di ridurre la probabilità di innesco di incendi e garantire la sicurezza delle persone, degli edifici e in caso di incendio delle squadre di soccorso.</a:t>
            </a:r>
          </a:p>
          <a:p>
            <a:pPr indent="88900" algn="just">
              <a:lnSpc>
                <a:spcPts val="1600"/>
              </a:lnSpc>
              <a:spcBef>
                <a:spcPts val="300"/>
              </a:spcBef>
            </a:pPr>
            <a:r>
              <a:rPr lang="it-IT" altLang="it-IT" sz="900" dirty="0" smtClean="0">
                <a:latin typeface="Arial" charset="0"/>
                <a:cs typeface="Arial" charset="0"/>
              </a:rPr>
              <a:t>Nella seconda parte saranno illustrate le novità delle recenti Linee Guida VV.F, le diverse tipologie di edifici con impianti FV con le relative prescrizioni per mitigare il rischio incendio. Infine alcune analisi di incendi di impianti FV e batterie verificatisi recentemente in Trentino Alto Adige. Infine le modalità di intervento in sicurezza delle squadre dei i VVF</a:t>
            </a:r>
          </a:p>
          <a:p>
            <a:pPr indent="88900" algn="just">
              <a:lnSpc>
                <a:spcPts val="1400"/>
              </a:lnSpc>
              <a:spcBef>
                <a:spcPts val="300"/>
              </a:spcBef>
            </a:pPr>
            <a:endParaRPr lang="it-IT" altLang="it-IT" sz="900" dirty="0" smtClean="0">
              <a:latin typeface="Arial" charset="0"/>
              <a:cs typeface="Arial" charset="0"/>
            </a:endParaRPr>
          </a:p>
          <a:p>
            <a:pPr indent="88900" algn="just">
              <a:lnSpc>
                <a:spcPts val="1400"/>
              </a:lnSpc>
              <a:spcBef>
                <a:spcPts val="300"/>
              </a:spcBef>
            </a:pPr>
            <a:endParaRPr lang="it-IT" altLang="it-IT" sz="900" dirty="0" smtClean="0">
              <a:latin typeface="Arial" charset="0"/>
              <a:cs typeface="Arial" charset="0"/>
            </a:endParaRPr>
          </a:p>
          <a:p>
            <a:pPr indent="88900" algn="just">
              <a:lnSpc>
                <a:spcPts val="1400"/>
              </a:lnSpc>
              <a:spcBef>
                <a:spcPts val="300"/>
              </a:spcBef>
            </a:pPr>
            <a:endParaRPr lang="it-IT" altLang="it-IT" sz="900" dirty="0" smtClean="0">
              <a:latin typeface="Arial" charset="0"/>
              <a:cs typeface="Arial" charset="0"/>
            </a:endParaRPr>
          </a:p>
          <a:p>
            <a:pPr indent="88900" algn="just">
              <a:lnSpc>
                <a:spcPts val="1400"/>
              </a:lnSpc>
              <a:spcBef>
                <a:spcPts val="300"/>
              </a:spcBef>
            </a:pPr>
            <a:endParaRPr lang="it-IT" altLang="it-IT" sz="900" dirty="0">
              <a:latin typeface="Arial" charset="0"/>
              <a:cs typeface="Arial" charset="0"/>
            </a:endParaRPr>
          </a:p>
          <a:p>
            <a:pPr indent="88900" algn="just">
              <a:lnSpc>
                <a:spcPts val="1400"/>
              </a:lnSpc>
              <a:spcBef>
                <a:spcPts val="300"/>
              </a:spcBef>
            </a:pPr>
            <a:endParaRPr lang="it-IT" altLang="it-IT" sz="900" dirty="0" smtClean="0">
              <a:latin typeface="Arial" charset="0"/>
              <a:cs typeface="Arial" charset="0"/>
            </a:endParaRPr>
          </a:p>
          <a:p>
            <a:pPr indent="88900" algn="just">
              <a:lnSpc>
                <a:spcPts val="1400"/>
              </a:lnSpc>
              <a:spcBef>
                <a:spcPts val="300"/>
              </a:spcBef>
            </a:pPr>
            <a:endParaRPr lang="it-IT" altLang="it-IT" sz="900" dirty="0">
              <a:latin typeface="Arial" charset="0"/>
              <a:cs typeface="Arial" charset="0"/>
            </a:endParaRPr>
          </a:p>
          <a:p>
            <a:pPr indent="88900" algn="just">
              <a:lnSpc>
                <a:spcPts val="1400"/>
              </a:lnSpc>
              <a:spcBef>
                <a:spcPts val="300"/>
              </a:spcBef>
            </a:pPr>
            <a:endParaRPr lang="it-IT" altLang="it-IT" sz="900" dirty="0" smtClean="0">
              <a:latin typeface="Arial" charset="0"/>
              <a:cs typeface="Arial" charset="0"/>
            </a:endParaRPr>
          </a:p>
          <a:p>
            <a:pPr indent="88900" algn="just">
              <a:lnSpc>
                <a:spcPts val="1400"/>
              </a:lnSpc>
              <a:spcBef>
                <a:spcPts val="0"/>
              </a:spcBef>
            </a:pPr>
            <a:endParaRPr lang="it-IT" altLang="it-IT" sz="900" dirty="0">
              <a:latin typeface="Arial" charset="0"/>
              <a:cs typeface="Arial" charset="0"/>
            </a:endParaRPr>
          </a:p>
        </p:txBody>
      </p:sp>
      <p:sp>
        <p:nvSpPr>
          <p:cNvPr id="13347" name="AutoShape 21"/>
          <p:cNvSpPr>
            <a:spLocks noChangeArrowheads="1"/>
          </p:cNvSpPr>
          <p:nvPr/>
        </p:nvSpPr>
        <p:spPr bwMode="auto">
          <a:xfrm>
            <a:off x="4567436" y="3043436"/>
            <a:ext cx="1657350" cy="325437"/>
          </a:xfrm>
          <a:prstGeom prst="roundRect">
            <a:avLst>
              <a:gd name="adj" fmla="val 16667"/>
            </a:avLst>
          </a:prstGeom>
          <a:solidFill>
            <a:srgbClr val="EAEAEA"/>
          </a:solidFill>
          <a:ln w="9525">
            <a:solidFill>
              <a:srgbClr val="6699FF"/>
            </a:solidFill>
            <a:round/>
            <a:headEnd/>
            <a:tailEnd/>
          </a:ln>
        </p:spPr>
        <p:txBody>
          <a:bodyPr wrap="none" anchor="ctr"/>
          <a:lstStyle/>
          <a:p>
            <a:pPr algn="ctr" eaLnBrk="0" hangingPunct="0"/>
            <a:r>
              <a:rPr lang="it-IT" altLang="it-IT" sz="1000" b="1" dirty="0">
                <a:solidFill>
                  <a:srgbClr val="003399"/>
                </a:solidFill>
                <a:latin typeface="Verdana" pitchFamily="34" charset="0"/>
              </a:rPr>
              <a:t>PROGRAMMA</a:t>
            </a:r>
            <a:r>
              <a:rPr lang="it-IT" altLang="it-IT" sz="1000" b="1" dirty="0">
                <a:solidFill>
                  <a:schemeClr val="accent2"/>
                </a:solidFill>
                <a:latin typeface="Verdana" pitchFamily="34" charset="0"/>
              </a:rPr>
              <a:t> </a:t>
            </a:r>
          </a:p>
        </p:txBody>
      </p:sp>
      <p:sp>
        <p:nvSpPr>
          <p:cNvPr id="13348" name="AutoShape 22"/>
          <p:cNvSpPr>
            <a:spLocks noChangeArrowheads="1"/>
          </p:cNvSpPr>
          <p:nvPr/>
        </p:nvSpPr>
        <p:spPr bwMode="auto">
          <a:xfrm>
            <a:off x="4567436" y="451148"/>
            <a:ext cx="1584325" cy="322263"/>
          </a:xfrm>
          <a:prstGeom prst="roundRect">
            <a:avLst>
              <a:gd name="adj" fmla="val 16667"/>
            </a:avLst>
          </a:prstGeom>
          <a:solidFill>
            <a:srgbClr val="EAEAEA"/>
          </a:solidFill>
          <a:ln w="9525">
            <a:solidFill>
              <a:srgbClr val="6699FF"/>
            </a:solidFill>
            <a:round/>
            <a:headEnd/>
            <a:tailEnd/>
          </a:ln>
        </p:spPr>
        <p:txBody>
          <a:bodyPr wrap="none" anchor="ctr"/>
          <a:lstStyle/>
          <a:p>
            <a:pPr algn="ctr" eaLnBrk="0" hangingPunct="0"/>
            <a:r>
              <a:rPr lang="it-IT" altLang="it-IT" sz="1000" b="1">
                <a:solidFill>
                  <a:srgbClr val="003399"/>
                </a:solidFill>
                <a:latin typeface="Verdana" pitchFamily="34" charset="0"/>
              </a:rPr>
              <a:t>OBIETTIVI </a:t>
            </a:r>
          </a:p>
        </p:txBody>
      </p:sp>
      <p:sp>
        <p:nvSpPr>
          <p:cNvPr id="13349" name="Text Box 32"/>
          <p:cNvSpPr txBox="1">
            <a:spLocks noChangeArrowheads="1"/>
          </p:cNvSpPr>
          <p:nvPr/>
        </p:nvSpPr>
        <p:spPr bwMode="auto">
          <a:xfrm>
            <a:off x="7159625" y="955675"/>
            <a:ext cx="3096443" cy="1797415"/>
          </a:xfrm>
          <a:prstGeom prst="rect">
            <a:avLst/>
          </a:prstGeom>
          <a:noFill/>
          <a:ln w="9525">
            <a:noFill/>
            <a:miter lim="800000"/>
            <a:headEnd/>
            <a:tailEnd/>
          </a:ln>
        </p:spPr>
        <p:txBody>
          <a:bodyPr wrap="square">
            <a:spAutoFit/>
          </a:bodyPr>
          <a:lstStyle/>
          <a:p>
            <a:pPr marL="93663" indent="-93663" algn="just">
              <a:spcBef>
                <a:spcPct val="50000"/>
              </a:spcBef>
              <a:buFont typeface="Wingdings" pitchFamily="2" charset="2"/>
              <a:buChar char="ü"/>
            </a:pPr>
            <a:r>
              <a:rPr lang="it-IT" altLang="it-IT" sz="1000" dirty="0">
                <a:latin typeface="Arial" charset="0"/>
              </a:rPr>
              <a:t> Sede:  Hotel SARTORIS a LAVIS </a:t>
            </a:r>
          </a:p>
          <a:p>
            <a:pPr marL="93663" indent="-93663" algn="just">
              <a:spcBef>
                <a:spcPct val="50000"/>
              </a:spcBef>
              <a:buFont typeface="Wingdings" pitchFamily="2" charset="2"/>
              <a:buChar char="ü"/>
            </a:pPr>
            <a:r>
              <a:rPr lang="it-IT" altLang="it-IT" sz="1000" dirty="0">
                <a:latin typeface="Arial" charset="0"/>
              </a:rPr>
              <a:t> Data:   </a:t>
            </a:r>
            <a:r>
              <a:rPr lang="it-IT" altLang="it-IT" sz="1000" b="1" dirty="0" smtClean="0">
                <a:latin typeface="Arial" charset="0"/>
              </a:rPr>
              <a:t>lunedì 23.novembre </a:t>
            </a:r>
            <a:r>
              <a:rPr lang="it-IT" altLang="it-IT" sz="1000" b="1" dirty="0">
                <a:latin typeface="Arial" charset="0"/>
              </a:rPr>
              <a:t>2026</a:t>
            </a:r>
            <a:r>
              <a:rPr lang="it-IT" altLang="it-IT" sz="1100" b="1" dirty="0">
                <a:latin typeface="Arial" charset="0"/>
              </a:rPr>
              <a:t> </a:t>
            </a:r>
          </a:p>
          <a:p>
            <a:pPr marL="93663" indent="-93663" algn="just">
              <a:spcBef>
                <a:spcPct val="50000"/>
              </a:spcBef>
              <a:buFont typeface="Wingdings" pitchFamily="2" charset="2"/>
              <a:buChar char="ü"/>
            </a:pPr>
            <a:r>
              <a:rPr lang="it-IT" altLang="it-IT" sz="1000" dirty="0">
                <a:latin typeface="Arial" charset="0"/>
              </a:rPr>
              <a:t> Orario: 14,00 alle 18,00</a:t>
            </a:r>
          </a:p>
          <a:p>
            <a:pPr marL="93663" indent="-93663" algn="just">
              <a:spcBef>
                <a:spcPct val="50000"/>
              </a:spcBef>
              <a:buFont typeface="Wingdings" pitchFamily="2" charset="2"/>
              <a:buChar char="ü"/>
            </a:pPr>
            <a:r>
              <a:rPr lang="it-IT" altLang="it-IT" sz="900" dirty="0">
                <a:latin typeface="Arial" charset="0"/>
                <a:cs typeface="Arial" charset="0"/>
              </a:rPr>
              <a:t> Sarà rilasciato </a:t>
            </a:r>
            <a:r>
              <a:rPr lang="it-IT" altLang="it-IT" sz="900" u="sng" dirty="0">
                <a:latin typeface="Arial" charset="0"/>
                <a:cs typeface="Arial" charset="0"/>
              </a:rPr>
              <a:t>un attestato</a:t>
            </a:r>
            <a:r>
              <a:rPr lang="it-IT" altLang="it-IT" sz="900" dirty="0">
                <a:latin typeface="Arial" charset="0"/>
                <a:cs typeface="Arial" charset="0"/>
              </a:rPr>
              <a:t> di partecipazione e la dispensa sugli argomenti  trattati.</a:t>
            </a:r>
          </a:p>
          <a:p>
            <a:pPr marL="93663" indent="-93663" algn="just">
              <a:spcBef>
                <a:spcPct val="80000"/>
              </a:spcBef>
              <a:buClr>
                <a:schemeClr val="accent2"/>
              </a:buClr>
            </a:pPr>
            <a:r>
              <a:rPr lang="it-IT" altLang="it-IT" sz="1000" dirty="0">
                <a:latin typeface="Arial" charset="0"/>
              </a:rPr>
              <a:t>  </a:t>
            </a:r>
            <a:r>
              <a:rPr lang="it-IT" altLang="it-IT" sz="1000" b="1" dirty="0">
                <a:latin typeface="Arial" charset="0"/>
              </a:rPr>
              <a:t>Costo per partecipante:</a:t>
            </a:r>
          </a:p>
          <a:p>
            <a:pPr marL="93663" indent="-93663" eaLnBrk="0" hangingPunct="0">
              <a:spcBef>
                <a:spcPct val="70000"/>
              </a:spcBef>
              <a:buFont typeface="Wingdings" pitchFamily="2" charset="2"/>
              <a:buChar char="ü"/>
            </a:pPr>
            <a:r>
              <a:rPr lang="it-IT" altLang="it-IT" sz="900" dirty="0">
                <a:latin typeface="Arial" charset="0"/>
              </a:rPr>
              <a:t> </a:t>
            </a:r>
            <a:r>
              <a:rPr lang="it-IT" altLang="it-IT" sz="900" dirty="0" smtClean="0">
                <a:latin typeface="Arial" charset="0"/>
              </a:rPr>
              <a:t>60  </a:t>
            </a:r>
            <a:r>
              <a:rPr lang="it-IT" altLang="it-IT" sz="900" dirty="0" err="1">
                <a:latin typeface="Arial" charset="0"/>
              </a:rPr>
              <a:t>euro+iva</a:t>
            </a:r>
            <a:r>
              <a:rPr lang="it-IT" altLang="it-IT" sz="900" dirty="0">
                <a:latin typeface="Arial" charset="0"/>
              </a:rPr>
              <a:t>  per  ditte socie </a:t>
            </a:r>
            <a:r>
              <a:rPr lang="it-IT" altLang="it-IT" sz="900" dirty="0" err="1">
                <a:latin typeface="Arial" charset="0"/>
              </a:rPr>
              <a:t>Atiqual</a:t>
            </a:r>
            <a:r>
              <a:rPr lang="it-IT" altLang="it-IT" sz="900" dirty="0">
                <a:latin typeface="Arial" charset="0"/>
              </a:rPr>
              <a:t> </a:t>
            </a:r>
          </a:p>
          <a:p>
            <a:pPr marL="93663" indent="-93663" eaLnBrk="0" hangingPunct="0">
              <a:spcBef>
                <a:spcPct val="50000"/>
              </a:spcBef>
              <a:buFont typeface="Wingdings" pitchFamily="2" charset="2"/>
              <a:buChar char="ü"/>
            </a:pPr>
            <a:r>
              <a:rPr lang="it-IT" altLang="it-IT" sz="900" dirty="0">
                <a:latin typeface="Arial" charset="0"/>
              </a:rPr>
              <a:t> </a:t>
            </a:r>
            <a:r>
              <a:rPr lang="it-IT" altLang="it-IT" sz="900" dirty="0" smtClean="0">
                <a:latin typeface="Arial" charset="0"/>
              </a:rPr>
              <a:t>70  </a:t>
            </a:r>
            <a:r>
              <a:rPr lang="it-IT" altLang="it-IT" sz="900" dirty="0" err="1">
                <a:latin typeface="Arial" charset="0"/>
              </a:rPr>
              <a:t>euro+iva</a:t>
            </a:r>
            <a:r>
              <a:rPr lang="it-IT" altLang="it-IT" sz="900" dirty="0">
                <a:latin typeface="Arial" charset="0"/>
              </a:rPr>
              <a:t> per ditte </a:t>
            </a:r>
            <a:r>
              <a:rPr lang="it-IT" altLang="it-IT" sz="900" u="sng" dirty="0">
                <a:latin typeface="Arial" charset="0"/>
              </a:rPr>
              <a:t>non </a:t>
            </a:r>
            <a:r>
              <a:rPr lang="it-IT" altLang="it-IT" sz="900" dirty="0">
                <a:latin typeface="Arial" charset="0"/>
              </a:rPr>
              <a:t>soci </a:t>
            </a:r>
            <a:r>
              <a:rPr lang="it-IT" altLang="it-IT" sz="900" dirty="0" err="1">
                <a:latin typeface="Arial" charset="0"/>
              </a:rPr>
              <a:t>Atiqual</a:t>
            </a:r>
            <a:r>
              <a:rPr lang="it-IT" altLang="it-IT" sz="900" dirty="0">
                <a:latin typeface="Arial" charset="0"/>
              </a:rPr>
              <a:t> </a:t>
            </a:r>
          </a:p>
        </p:txBody>
      </p:sp>
      <p:sp>
        <p:nvSpPr>
          <p:cNvPr id="13350" name="AutoShape 22"/>
          <p:cNvSpPr>
            <a:spLocks noChangeArrowheads="1"/>
          </p:cNvSpPr>
          <p:nvPr/>
        </p:nvSpPr>
        <p:spPr bwMode="auto">
          <a:xfrm>
            <a:off x="7375748" y="451148"/>
            <a:ext cx="2089150" cy="322263"/>
          </a:xfrm>
          <a:prstGeom prst="roundRect">
            <a:avLst>
              <a:gd name="adj" fmla="val 16667"/>
            </a:avLst>
          </a:prstGeom>
          <a:solidFill>
            <a:srgbClr val="EAEAEA"/>
          </a:solidFill>
          <a:ln w="9525">
            <a:solidFill>
              <a:srgbClr val="0066FF"/>
            </a:solidFill>
            <a:round/>
            <a:headEnd/>
            <a:tailEnd/>
          </a:ln>
        </p:spPr>
        <p:txBody>
          <a:bodyPr wrap="none" anchor="ctr"/>
          <a:lstStyle/>
          <a:p>
            <a:pPr algn="ctr" eaLnBrk="0" hangingPunct="0"/>
            <a:r>
              <a:rPr lang="it-IT" altLang="it-IT" sz="1000" b="1">
                <a:solidFill>
                  <a:srgbClr val="003399"/>
                </a:solidFill>
                <a:latin typeface="Verdana" pitchFamily="34" charset="0"/>
                <a:cs typeface="Arial" charset="0"/>
              </a:rPr>
              <a:t>SEDE - DATA - COSTO </a:t>
            </a:r>
          </a:p>
        </p:txBody>
      </p:sp>
      <p:sp>
        <p:nvSpPr>
          <p:cNvPr id="13351" name="AutoShape 22"/>
          <p:cNvSpPr>
            <a:spLocks noChangeArrowheads="1"/>
          </p:cNvSpPr>
          <p:nvPr/>
        </p:nvSpPr>
        <p:spPr bwMode="auto">
          <a:xfrm>
            <a:off x="4639444" y="1675284"/>
            <a:ext cx="1657350" cy="322263"/>
          </a:xfrm>
          <a:prstGeom prst="roundRect">
            <a:avLst>
              <a:gd name="adj" fmla="val 16667"/>
            </a:avLst>
          </a:prstGeom>
          <a:solidFill>
            <a:srgbClr val="EAEAEA"/>
          </a:solidFill>
          <a:ln w="9525">
            <a:solidFill>
              <a:srgbClr val="6699FF"/>
            </a:solidFill>
            <a:round/>
            <a:headEnd/>
            <a:tailEnd/>
          </a:ln>
        </p:spPr>
        <p:txBody>
          <a:bodyPr wrap="none" anchor="ctr"/>
          <a:lstStyle/>
          <a:p>
            <a:pPr algn="ctr" eaLnBrk="0" hangingPunct="0"/>
            <a:r>
              <a:rPr lang="it-IT" altLang="it-IT" sz="1000" b="1" dirty="0">
                <a:solidFill>
                  <a:srgbClr val="003399"/>
                </a:solidFill>
                <a:latin typeface="Verdana" pitchFamily="34" charset="0"/>
              </a:rPr>
              <a:t>RELATORI </a:t>
            </a:r>
          </a:p>
        </p:txBody>
      </p:sp>
      <p:sp>
        <p:nvSpPr>
          <p:cNvPr id="13352" name="AutoShape 20"/>
          <p:cNvSpPr>
            <a:spLocks noChangeArrowheads="1"/>
          </p:cNvSpPr>
          <p:nvPr/>
        </p:nvSpPr>
        <p:spPr bwMode="auto">
          <a:xfrm>
            <a:off x="3703340" y="811188"/>
            <a:ext cx="3456384" cy="788615"/>
          </a:xfrm>
          <a:prstGeom prst="roundRect">
            <a:avLst>
              <a:gd name="adj" fmla="val 22500"/>
            </a:avLst>
          </a:prstGeom>
          <a:noFill/>
          <a:ln w="9525">
            <a:noFill/>
            <a:round/>
            <a:headEnd/>
            <a:tailEnd/>
          </a:ln>
          <a:effectLst>
            <a:glow rad="127000">
              <a:schemeClr val="bg1"/>
            </a:glow>
            <a:outerShdw blurRad="50800" dist="50800" dir="5400000" algn="ctr" rotWithShape="0">
              <a:schemeClr val="bg1"/>
            </a:outerShdw>
          </a:effectLst>
        </p:spPr>
        <p:txBody>
          <a:bodyPr anchor="ctr"/>
          <a:lstStyle/>
          <a:p>
            <a:pPr marL="92075" indent="-92075" algn="just">
              <a:lnSpc>
                <a:spcPct val="110000"/>
              </a:lnSpc>
              <a:buFontTx/>
              <a:buChar char="•"/>
              <a:tabLst>
                <a:tab pos="92075" algn="l"/>
              </a:tabLst>
            </a:pPr>
            <a:r>
              <a:rPr lang="it-IT" altLang="it-IT" sz="900" dirty="0">
                <a:latin typeface="Arial" charset="0"/>
                <a:cs typeface="Arial" charset="0"/>
              </a:rPr>
              <a:t>Formazione e aggiornamento per progettisti, installatori e tecnici di aziende elettriche e di aziende industriali </a:t>
            </a:r>
            <a:r>
              <a:rPr lang="it-IT" altLang="it-IT" sz="900" dirty="0" smtClean="0">
                <a:latin typeface="Arial" charset="0"/>
                <a:cs typeface="Arial" charset="0"/>
              </a:rPr>
              <a:t>sulla mitigazione del Rischio Incendio negli impianti FV con accumulo sugli edifici civili, industriali e commerciali..</a:t>
            </a:r>
            <a:endParaRPr lang="it-IT" altLang="it-IT" sz="900" dirty="0">
              <a:effectLst>
                <a:outerShdw blurRad="50800" dist="50800" dir="5400000" algn="ctr" rotWithShape="0">
                  <a:schemeClr val="bg1"/>
                </a:outerShdw>
              </a:effectLst>
              <a:highlight>
                <a:srgbClr val="00FF00"/>
              </a:highlight>
              <a:latin typeface="Arial" charset="0"/>
              <a:cs typeface="Arial" charset="0"/>
            </a:endParaRPr>
          </a:p>
        </p:txBody>
      </p:sp>
      <p:sp>
        <p:nvSpPr>
          <p:cNvPr id="13353" name="Text Box 36"/>
          <p:cNvSpPr txBox="1">
            <a:spLocks noChangeArrowheads="1"/>
          </p:cNvSpPr>
          <p:nvPr/>
        </p:nvSpPr>
        <p:spPr bwMode="auto">
          <a:xfrm>
            <a:off x="7211938" y="3692905"/>
            <a:ext cx="2876550" cy="3252788"/>
          </a:xfrm>
          <a:prstGeom prst="rect">
            <a:avLst/>
          </a:prstGeom>
          <a:noFill/>
          <a:ln w="9525">
            <a:noFill/>
            <a:miter lim="800000"/>
            <a:headEnd/>
            <a:tailEnd/>
          </a:ln>
        </p:spPr>
        <p:txBody>
          <a:bodyPr>
            <a:spAutoFit/>
          </a:bodyPr>
          <a:lstStyle/>
          <a:p>
            <a:pPr>
              <a:spcBef>
                <a:spcPct val="50000"/>
              </a:spcBef>
            </a:pPr>
            <a:r>
              <a:rPr lang="it-IT" altLang="it-IT" sz="1000" dirty="0">
                <a:latin typeface="Arial" charset="0"/>
              </a:rPr>
              <a:t>Da spedire alla Segretaria </a:t>
            </a:r>
            <a:r>
              <a:rPr lang="it-IT" altLang="it-IT" sz="1000" dirty="0" err="1">
                <a:latin typeface="Arial" charset="0"/>
              </a:rPr>
              <a:t>Atiqual</a:t>
            </a:r>
            <a:r>
              <a:rPr lang="it-IT" altLang="it-IT" sz="1000" dirty="0">
                <a:latin typeface="Arial" charset="0"/>
              </a:rPr>
              <a:t> :</a:t>
            </a:r>
            <a:r>
              <a:rPr lang="it-IT" altLang="it-IT" sz="1000" u="sng" dirty="0">
                <a:latin typeface="Arial" charset="0"/>
              </a:rPr>
              <a:t> </a:t>
            </a:r>
            <a:endParaRPr lang="it-IT" altLang="it-IT" sz="1000" dirty="0">
              <a:latin typeface="Arial" charset="0"/>
            </a:endParaRPr>
          </a:p>
          <a:p>
            <a:pPr>
              <a:spcBef>
                <a:spcPct val="50000"/>
              </a:spcBef>
            </a:pPr>
            <a:r>
              <a:rPr lang="it-IT" altLang="it-IT" sz="1000" dirty="0">
                <a:latin typeface="Arial" charset="0"/>
              </a:rPr>
              <a:t>            </a:t>
            </a:r>
            <a:r>
              <a:rPr lang="it-IT" altLang="it-IT" sz="1000" b="1" dirty="0">
                <a:latin typeface="Arial" charset="0"/>
              </a:rPr>
              <a:t>info@unaetrentino.it</a:t>
            </a:r>
          </a:p>
          <a:p>
            <a:pPr>
              <a:lnSpc>
                <a:spcPct val="130000"/>
              </a:lnSpc>
              <a:spcBef>
                <a:spcPct val="50000"/>
              </a:spcBef>
            </a:pPr>
            <a:r>
              <a:rPr lang="it-IT" altLang="it-IT" sz="1000" dirty="0">
                <a:latin typeface="Arial" charset="0"/>
              </a:rPr>
              <a:t>Ditta </a:t>
            </a:r>
            <a:r>
              <a:rPr lang="it-IT" altLang="it-IT" sz="1000" dirty="0"/>
              <a:t>_ _ _ _ _ _ _ _ _ _ _ _ _ _ _ _ _ _ _ _ _ _ _ _ _</a:t>
            </a:r>
            <a:endParaRPr lang="it-IT" altLang="it-IT" sz="1000" dirty="0">
              <a:latin typeface="Arial" charset="0"/>
            </a:endParaRPr>
          </a:p>
          <a:p>
            <a:pPr>
              <a:lnSpc>
                <a:spcPct val="130000"/>
              </a:lnSpc>
              <a:spcBef>
                <a:spcPct val="50000"/>
              </a:spcBef>
            </a:pPr>
            <a:r>
              <a:rPr lang="it-IT" altLang="it-IT" sz="1000" dirty="0">
                <a:latin typeface="Arial" charset="0"/>
              </a:rPr>
              <a:t>Via</a:t>
            </a:r>
            <a:r>
              <a:rPr lang="it-IT" altLang="it-IT" sz="1000" dirty="0"/>
              <a:t> _ _ _ _ _ _ _ _ _ _ _ _ _ _ _ _ _ _ _ _ _ _ _ _ _</a:t>
            </a:r>
            <a:endParaRPr lang="it-IT" altLang="it-IT" sz="1000" dirty="0">
              <a:latin typeface="Arial" charset="0"/>
            </a:endParaRPr>
          </a:p>
          <a:p>
            <a:pPr>
              <a:spcBef>
                <a:spcPct val="50000"/>
              </a:spcBef>
            </a:pPr>
            <a:r>
              <a:rPr lang="it-IT" altLang="it-IT" sz="1000" dirty="0">
                <a:latin typeface="Arial" charset="0"/>
              </a:rPr>
              <a:t>CAP_ _ _ _ _ _ </a:t>
            </a:r>
            <a:r>
              <a:rPr lang="it-IT" altLang="it-IT" sz="1000" dirty="0" err="1"/>
              <a:t>Citta</a:t>
            </a:r>
            <a:r>
              <a:rPr lang="it-IT" altLang="it-IT" sz="1000" dirty="0" err="1">
                <a:latin typeface="Arial Black" pitchFamily="34" charset="0"/>
              </a:rPr>
              <a:t>’</a:t>
            </a:r>
            <a:r>
              <a:rPr lang="it-IT" altLang="it-IT" sz="1200" dirty="0"/>
              <a:t>_</a:t>
            </a:r>
            <a:r>
              <a:rPr lang="it-IT" altLang="it-IT" sz="1000" dirty="0"/>
              <a:t> _ _ _ _ _ _ _ _ _ _ _ _ _ _ </a:t>
            </a:r>
          </a:p>
          <a:p>
            <a:pPr>
              <a:spcBef>
                <a:spcPct val="50000"/>
              </a:spcBef>
            </a:pPr>
            <a:r>
              <a:rPr lang="it-IT" altLang="it-IT" sz="1000" dirty="0" err="1">
                <a:latin typeface="Arial" charset="0"/>
              </a:rPr>
              <a:t>Tel</a:t>
            </a:r>
            <a:r>
              <a:rPr lang="it-IT" altLang="it-IT" sz="1000" dirty="0">
                <a:latin typeface="Arial" charset="0"/>
              </a:rPr>
              <a:t>_ _ _ _ _ _ _ _ _ _ _ _SDI:</a:t>
            </a:r>
            <a:r>
              <a:rPr lang="it-IT" altLang="it-IT" sz="1000" dirty="0"/>
              <a:t>_ _ _ _ _ _ _ _ _ _ _ </a:t>
            </a:r>
          </a:p>
          <a:p>
            <a:pPr>
              <a:spcBef>
                <a:spcPct val="50000"/>
              </a:spcBef>
            </a:pPr>
            <a:r>
              <a:rPr lang="it-IT" altLang="it-IT" sz="1000" dirty="0">
                <a:latin typeface="Arial" charset="0"/>
              </a:rPr>
              <a:t>E-mail_ _ _ _ _ _ _ _ _ _ _ _ _  _ _ __ _ ___ _ </a:t>
            </a:r>
            <a:endParaRPr lang="it-IT" altLang="it-IT" sz="1000" dirty="0"/>
          </a:p>
          <a:p>
            <a:pPr>
              <a:spcBef>
                <a:spcPct val="50000"/>
              </a:spcBef>
            </a:pPr>
            <a:r>
              <a:rPr lang="it-IT" altLang="it-IT" sz="1000" dirty="0" err="1">
                <a:latin typeface="Arial" charset="0"/>
              </a:rPr>
              <a:t>P.iva</a:t>
            </a:r>
            <a:r>
              <a:rPr lang="it-IT" altLang="it-IT" sz="1000" dirty="0"/>
              <a:t>._ _ _ _ _ _ _ _ _ _ _ _ _ _ _ _ _ _ _ _ _ _ _ _ </a:t>
            </a:r>
          </a:p>
          <a:p>
            <a:pPr>
              <a:lnSpc>
                <a:spcPct val="150000"/>
              </a:lnSpc>
              <a:spcBef>
                <a:spcPct val="50000"/>
              </a:spcBef>
            </a:pPr>
            <a:r>
              <a:rPr lang="it-IT" altLang="it-IT" sz="1000" b="1" dirty="0">
                <a:latin typeface="Arial" charset="0"/>
              </a:rPr>
              <a:t>Nominativi dei partecipanti:</a:t>
            </a:r>
            <a:endParaRPr lang="it-IT" altLang="it-IT" sz="900" b="1" dirty="0">
              <a:latin typeface="Arial" charset="0"/>
            </a:endParaRPr>
          </a:p>
          <a:p>
            <a:pPr>
              <a:spcBef>
                <a:spcPct val="50000"/>
              </a:spcBef>
            </a:pPr>
            <a:r>
              <a:rPr lang="it-IT" altLang="it-IT" sz="900" dirty="0"/>
              <a:t>1 _ _ _ _ _ _ _ _ _ _ _ _ __ _ _ _ _  _ _ _ _ _ _</a:t>
            </a:r>
          </a:p>
          <a:p>
            <a:pPr>
              <a:lnSpc>
                <a:spcPct val="130000"/>
              </a:lnSpc>
              <a:spcBef>
                <a:spcPct val="50000"/>
              </a:spcBef>
            </a:pPr>
            <a:r>
              <a:rPr lang="it-IT" altLang="it-IT" sz="900" dirty="0"/>
              <a:t>2_ _ _ _ _ _ _ _ _ _ _ _ _ _ _ _ _ _ _ _ __ _ _ </a:t>
            </a:r>
          </a:p>
          <a:p>
            <a:pPr>
              <a:lnSpc>
                <a:spcPct val="130000"/>
              </a:lnSpc>
              <a:spcBef>
                <a:spcPct val="50000"/>
              </a:spcBef>
            </a:pPr>
            <a:r>
              <a:rPr lang="it-IT" altLang="it-IT" sz="900" dirty="0"/>
              <a:t>3 _ _ __ __ _ _ _ __ _ _ _ _ ___ _ _ _ _ _ _ _</a:t>
            </a:r>
          </a:p>
          <a:p>
            <a:pPr>
              <a:spcBef>
                <a:spcPct val="120000"/>
              </a:spcBef>
            </a:pPr>
            <a:r>
              <a:rPr lang="it-IT" altLang="it-IT" sz="800" dirty="0"/>
              <a:t>P</a:t>
            </a:r>
            <a:r>
              <a:rPr lang="it-IT" altLang="it-IT" sz="800" dirty="0">
                <a:latin typeface="Arial" charset="0"/>
              </a:rPr>
              <a:t>er informazioni: dott. </a:t>
            </a:r>
            <a:r>
              <a:rPr lang="it-IT" altLang="it-IT" sz="800" dirty="0" err="1">
                <a:latin typeface="Arial" charset="0"/>
              </a:rPr>
              <a:t>Rigon</a:t>
            </a:r>
            <a:r>
              <a:rPr lang="it-IT" altLang="it-IT" sz="800" dirty="0">
                <a:latin typeface="Arial" charset="0"/>
              </a:rPr>
              <a:t> </a:t>
            </a:r>
            <a:r>
              <a:rPr lang="it-IT" altLang="it-IT" sz="800" dirty="0" err="1">
                <a:latin typeface="Arial" charset="0"/>
              </a:rPr>
              <a:t>cell</a:t>
            </a:r>
            <a:r>
              <a:rPr lang="it-IT" altLang="it-IT" sz="800" dirty="0">
                <a:latin typeface="Arial" charset="0"/>
              </a:rPr>
              <a:t>. 339.6090949</a:t>
            </a:r>
          </a:p>
        </p:txBody>
      </p:sp>
      <p:sp>
        <p:nvSpPr>
          <p:cNvPr id="13354" name="AutoShape 21"/>
          <p:cNvSpPr>
            <a:spLocks noChangeArrowheads="1"/>
          </p:cNvSpPr>
          <p:nvPr/>
        </p:nvSpPr>
        <p:spPr bwMode="auto">
          <a:xfrm>
            <a:off x="7519764" y="3043436"/>
            <a:ext cx="2016125" cy="360362"/>
          </a:xfrm>
          <a:prstGeom prst="roundRect">
            <a:avLst>
              <a:gd name="adj" fmla="val 16667"/>
            </a:avLst>
          </a:prstGeom>
          <a:solidFill>
            <a:srgbClr val="EAEAEA"/>
          </a:solidFill>
          <a:ln w="9525">
            <a:solidFill>
              <a:srgbClr val="6699FF"/>
            </a:solidFill>
            <a:round/>
            <a:headEnd/>
            <a:tailEnd/>
          </a:ln>
        </p:spPr>
        <p:txBody>
          <a:bodyPr wrap="none" anchor="ctr"/>
          <a:lstStyle/>
          <a:p>
            <a:pPr algn="ctr" eaLnBrk="0" hangingPunct="0"/>
            <a:r>
              <a:rPr lang="it-IT" altLang="it-IT" sz="1000" b="1">
                <a:solidFill>
                  <a:srgbClr val="003399"/>
                </a:solidFill>
                <a:latin typeface="Verdana" pitchFamily="34" charset="0"/>
              </a:rPr>
              <a:t>MODULO DI ISCRIZIONE</a:t>
            </a:r>
            <a:endParaRPr lang="it-IT" altLang="it-IT" sz="1000" b="1">
              <a:solidFill>
                <a:schemeClr val="accent2"/>
              </a:solidFill>
              <a:latin typeface="Verdana" pitchFamily="34" charset="0"/>
            </a:endParaRPr>
          </a:p>
        </p:txBody>
      </p:sp>
      <p:sp>
        <p:nvSpPr>
          <p:cNvPr id="13358" name="AutoShape 20"/>
          <p:cNvSpPr>
            <a:spLocks noChangeArrowheads="1"/>
          </p:cNvSpPr>
          <p:nvPr/>
        </p:nvSpPr>
        <p:spPr bwMode="auto">
          <a:xfrm>
            <a:off x="3991372" y="2107332"/>
            <a:ext cx="3456384" cy="697001"/>
          </a:xfrm>
          <a:prstGeom prst="roundRect">
            <a:avLst>
              <a:gd name="adj" fmla="val 22500"/>
            </a:avLst>
          </a:prstGeom>
          <a:noFill/>
          <a:ln w="9525">
            <a:noFill/>
            <a:round/>
            <a:headEnd/>
            <a:tailEnd/>
          </a:ln>
        </p:spPr>
        <p:txBody>
          <a:bodyPr anchor="ctr"/>
          <a:lstStyle/>
          <a:p>
            <a:pPr marL="174625" indent="-174625" algn="just">
              <a:lnSpc>
                <a:spcPct val="110000"/>
              </a:lnSpc>
              <a:buFontTx/>
              <a:buChar char="•"/>
            </a:pPr>
            <a:r>
              <a:rPr lang="it-IT" altLang="it-IT" sz="900" dirty="0">
                <a:latin typeface="Arial" charset="0"/>
                <a:cs typeface="Arial" charset="0"/>
              </a:rPr>
              <a:t>Maurizio Fauri- Uni Tn</a:t>
            </a:r>
          </a:p>
          <a:p>
            <a:pPr marL="174625" indent="-174625" algn="just">
              <a:lnSpc>
                <a:spcPct val="110000"/>
              </a:lnSpc>
              <a:spcBef>
                <a:spcPct val="25000"/>
              </a:spcBef>
              <a:buFontTx/>
              <a:buChar char="•"/>
            </a:pPr>
            <a:r>
              <a:rPr lang="it-IT" altLang="it-IT" sz="900" dirty="0" smtClean="0">
                <a:latin typeface="Arial" charset="0"/>
              </a:rPr>
              <a:t>Roberto Longo: </a:t>
            </a:r>
            <a:r>
              <a:rPr lang="it-IT" altLang="it-IT" sz="900" dirty="0" err="1" smtClean="0">
                <a:latin typeface="Arial" charset="0"/>
              </a:rPr>
              <a:t>Fronius</a:t>
            </a:r>
            <a:r>
              <a:rPr lang="it-IT" altLang="it-IT" sz="900" dirty="0" smtClean="0">
                <a:latin typeface="Arial" charset="0"/>
              </a:rPr>
              <a:t> SpA.  </a:t>
            </a:r>
            <a:endParaRPr lang="it-IT" altLang="it-IT" sz="900" dirty="0">
              <a:latin typeface="Arial" charset="0"/>
            </a:endParaRPr>
          </a:p>
          <a:p>
            <a:pPr marL="174625" indent="-174625" algn="just">
              <a:lnSpc>
                <a:spcPct val="110000"/>
              </a:lnSpc>
              <a:spcBef>
                <a:spcPct val="25000"/>
              </a:spcBef>
              <a:buFontTx/>
              <a:buChar char="•"/>
            </a:pPr>
            <a:r>
              <a:rPr lang="it-IT" altLang="it-IT" sz="900" dirty="0" smtClean="0">
                <a:latin typeface="Arial" charset="0"/>
              </a:rPr>
              <a:t>Daniele Alessandrini: VVF Trento</a:t>
            </a:r>
            <a:endParaRPr lang="it-IT" altLang="it-IT" sz="900" dirty="0">
              <a:latin typeface="Arial" charset="0"/>
              <a:cs typeface="Arial" charset="0"/>
            </a:endParaRPr>
          </a:p>
        </p:txBody>
      </p:sp>
      <p:sp>
        <p:nvSpPr>
          <p:cNvPr id="13361" name="AutoShape 20"/>
          <p:cNvSpPr>
            <a:spLocks noChangeArrowheads="1"/>
          </p:cNvSpPr>
          <p:nvPr/>
        </p:nvSpPr>
        <p:spPr bwMode="auto">
          <a:xfrm>
            <a:off x="3703340" y="3475484"/>
            <a:ext cx="3528392" cy="3168352"/>
          </a:xfrm>
          <a:prstGeom prst="roundRect">
            <a:avLst>
              <a:gd name="adj" fmla="val 22528"/>
            </a:avLst>
          </a:prstGeom>
          <a:noFill/>
          <a:ln w="9525">
            <a:noFill/>
            <a:round/>
            <a:headEnd/>
            <a:tailEnd/>
          </a:ln>
        </p:spPr>
        <p:txBody>
          <a:bodyPr anchor="ctr"/>
          <a:lstStyle/>
          <a:p>
            <a:pPr algn="just">
              <a:lnSpc>
                <a:spcPct val="75000"/>
              </a:lnSpc>
              <a:buFont typeface="Wingdings" pitchFamily="2" charset="2"/>
              <a:buNone/>
            </a:pPr>
            <a:r>
              <a:rPr lang="it-IT" altLang="it-IT" sz="900" dirty="0">
                <a:solidFill>
                  <a:srgbClr val="FF0000"/>
                </a:solidFill>
                <a:latin typeface="Arial" charset="0"/>
              </a:rPr>
              <a:t>          </a:t>
            </a:r>
            <a:r>
              <a:rPr lang="it-IT" altLang="it-IT" sz="1000" dirty="0">
                <a:latin typeface="Arial" charset="0"/>
              </a:rPr>
              <a:t>      </a:t>
            </a:r>
            <a:r>
              <a:rPr lang="it-IT" altLang="it-IT" sz="900" b="1" dirty="0" smtClean="0">
                <a:latin typeface="Arial" charset="0"/>
              </a:rPr>
              <a:t>Roberto Longo </a:t>
            </a:r>
            <a:r>
              <a:rPr lang="it-IT" altLang="it-IT" sz="900" b="1" dirty="0" err="1" smtClean="0">
                <a:latin typeface="Arial" charset="0"/>
              </a:rPr>
              <a:t>Fronius</a:t>
            </a:r>
            <a:r>
              <a:rPr lang="it-IT" altLang="it-IT" sz="900" b="1" dirty="0" smtClean="0">
                <a:latin typeface="Arial" charset="0"/>
              </a:rPr>
              <a:t> SpA</a:t>
            </a:r>
            <a:endParaRPr lang="it-IT" altLang="it-IT" sz="900" b="1" dirty="0">
              <a:latin typeface="Arial" charset="0"/>
            </a:endParaRPr>
          </a:p>
          <a:p>
            <a:pPr marL="171450" indent="-171450" algn="just">
              <a:lnSpc>
                <a:spcPts val="1100"/>
              </a:lnSpc>
              <a:spcBef>
                <a:spcPts val="400"/>
              </a:spcBef>
              <a:buFont typeface="Arial" panose="020B0604020202020204" pitchFamily="34" charset="0"/>
              <a:buChar char="•"/>
            </a:pPr>
            <a:r>
              <a:rPr lang="it-IT" altLang="it-IT" sz="900" dirty="0" smtClean="0">
                <a:latin typeface="Arial" charset="0"/>
              </a:rPr>
              <a:t>Progettazione conforme alle normative CEI.</a:t>
            </a:r>
          </a:p>
          <a:p>
            <a:pPr marL="171450" indent="-171450" algn="just">
              <a:lnSpc>
                <a:spcPts val="1100"/>
              </a:lnSpc>
              <a:spcBef>
                <a:spcPts val="400"/>
              </a:spcBef>
              <a:buFont typeface="Arial" panose="020B0604020202020204" pitchFamily="34" charset="0"/>
              <a:buChar char="•"/>
            </a:pPr>
            <a:r>
              <a:rPr lang="it-IT" altLang="it-IT" sz="900" dirty="0" smtClean="0">
                <a:latin typeface="Arial" charset="0"/>
              </a:rPr>
              <a:t>Guasti impianto elettrico, protezioni</a:t>
            </a:r>
          </a:p>
          <a:p>
            <a:pPr marL="171450" indent="-171450" algn="just">
              <a:lnSpc>
                <a:spcPts val="1100"/>
              </a:lnSpc>
              <a:spcBef>
                <a:spcPts val="400"/>
              </a:spcBef>
              <a:buFont typeface="Arial" panose="020B0604020202020204" pitchFamily="34" charset="0"/>
              <a:buChar char="•"/>
            </a:pPr>
            <a:r>
              <a:rPr lang="it-IT" altLang="it-IT" sz="900" dirty="0" smtClean="0">
                <a:latin typeface="Arial" charset="0"/>
              </a:rPr>
              <a:t>Pannelli certificati CEI EN IEC 61730  e test MST23</a:t>
            </a:r>
          </a:p>
          <a:p>
            <a:pPr marL="171450" indent="-171450" algn="just">
              <a:lnSpc>
                <a:spcPts val="1100"/>
              </a:lnSpc>
              <a:spcBef>
                <a:spcPts val="400"/>
              </a:spcBef>
              <a:buFont typeface="Arial" panose="020B0604020202020204" pitchFamily="34" charset="0"/>
              <a:buChar char="•"/>
            </a:pPr>
            <a:r>
              <a:rPr lang="it-IT" altLang="it-IT" sz="900" dirty="0" smtClean="0">
                <a:latin typeface="Arial" charset="0"/>
              </a:rPr>
              <a:t>Batterie agli ioni di litio, inverter: rischio incendio</a:t>
            </a:r>
          </a:p>
          <a:p>
            <a:pPr marL="171450" indent="-171450" algn="just">
              <a:lnSpc>
                <a:spcPts val="1100"/>
              </a:lnSpc>
              <a:spcBef>
                <a:spcPts val="400"/>
              </a:spcBef>
              <a:buFont typeface="Arial" panose="020B0604020202020204" pitchFamily="34" charset="0"/>
              <a:buChar char="•"/>
            </a:pPr>
            <a:r>
              <a:rPr lang="it-IT" altLang="it-IT" sz="900" dirty="0" smtClean="0">
                <a:latin typeface="Arial" charset="0"/>
              </a:rPr>
              <a:t>Manutenzione impianti FV e verifiche</a:t>
            </a:r>
          </a:p>
          <a:p>
            <a:pPr algn="just">
              <a:lnSpc>
                <a:spcPct val="90000"/>
              </a:lnSpc>
              <a:spcBef>
                <a:spcPts val="1000"/>
              </a:spcBef>
            </a:pPr>
            <a:r>
              <a:rPr lang="it-IT" altLang="it-IT" sz="900" b="1" smtClean="0">
                <a:latin typeface="Arial" charset="0"/>
              </a:rPr>
              <a:t>             Daniele </a:t>
            </a:r>
            <a:r>
              <a:rPr lang="it-IT" altLang="it-IT" sz="900" b="1" dirty="0" smtClean="0">
                <a:latin typeface="Arial" charset="0"/>
              </a:rPr>
              <a:t>Alessandrini – VV.FF Trento</a:t>
            </a:r>
          </a:p>
          <a:p>
            <a:pPr marL="171450" indent="-171450" algn="just">
              <a:lnSpc>
                <a:spcPct val="90000"/>
              </a:lnSpc>
              <a:spcBef>
                <a:spcPts val="400"/>
              </a:spcBef>
              <a:buFont typeface="Arial" panose="020B0604020202020204" pitchFamily="34" charset="0"/>
              <a:buChar char="•"/>
            </a:pPr>
            <a:r>
              <a:rPr lang="it-IT" altLang="it-IT" sz="900" dirty="0" smtClean="0">
                <a:latin typeface="Arial" charset="0"/>
              </a:rPr>
              <a:t>Novità normative nuove Linee Guida VVF</a:t>
            </a:r>
          </a:p>
          <a:p>
            <a:pPr marL="171450" indent="-171450" algn="just">
              <a:lnSpc>
                <a:spcPct val="90000"/>
              </a:lnSpc>
              <a:spcBef>
                <a:spcPts val="400"/>
              </a:spcBef>
              <a:buFont typeface="Arial" panose="020B0604020202020204" pitchFamily="34" charset="0"/>
              <a:buChar char="•"/>
            </a:pPr>
            <a:r>
              <a:rPr lang="it-IT" altLang="it-IT" sz="900" dirty="0">
                <a:latin typeface="Arial" charset="0"/>
                <a:cs typeface="Arial" charset="0"/>
              </a:rPr>
              <a:t>Analisi di alcuni incendi reali di impianti FV</a:t>
            </a:r>
            <a:endParaRPr lang="it-IT" altLang="it-IT" sz="900" dirty="0" smtClean="0">
              <a:latin typeface="Arial" charset="0"/>
              <a:cs typeface="Arial" charset="0"/>
            </a:endParaRPr>
          </a:p>
          <a:p>
            <a:pPr marL="171450" indent="-171450" algn="just">
              <a:lnSpc>
                <a:spcPct val="90000"/>
              </a:lnSpc>
              <a:spcBef>
                <a:spcPts val="400"/>
              </a:spcBef>
              <a:buFont typeface="Arial" panose="020B0604020202020204" pitchFamily="34" charset="0"/>
              <a:buChar char="•"/>
            </a:pPr>
            <a:r>
              <a:rPr lang="it-IT" altLang="it-IT" sz="900" dirty="0" smtClean="0">
                <a:latin typeface="Arial" charset="0"/>
                <a:cs typeface="Arial" charset="0"/>
              </a:rPr>
              <a:t>Batterie </a:t>
            </a:r>
            <a:r>
              <a:rPr lang="it-IT" altLang="it-IT" sz="900" dirty="0">
                <a:latin typeface="Arial" charset="0"/>
                <a:cs typeface="Arial" charset="0"/>
              </a:rPr>
              <a:t>agli ioni di litio, alcuni casi reali di incendi /esplosioni</a:t>
            </a:r>
          </a:p>
          <a:p>
            <a:pPr marL="171450" indent="-171450">
              <a:lnSpc>
                <a:spcPts val="1100"/>
              </a:lnSpc>
              <a:spcBef>
                <a:spcPts val="400"/>
              </a:spcBef>
              <a:buFont typeface="Arial" panose="020B0604020202020204" pitchFamily="34" charset="0"/>
              <a:buChar char="•"/>
            </a:pPr>
            <a:r>
              <a:rPr lang="it-IT" altLang="it-IT" sz="900" dirty="0" smtClean="0">
                <a:latin typeface="Arial" charset="0"/>
              </a:rPr>
              <a:t>Tipologie di edifici con impianti FV, come mitigare il rischio incendio</a:t>
            </a:r>
          </a:p>
          <a:p>
            <a:pPr marL="171450" indent="-171450">
              <a:lnSpc>
                <a:spcPts val="1100"/>
              </a:lnSpc>
              <a:spcBef>
                <a:spcPts val="400"/>
              </a:spcBef>
              <a:buFont typeface="Arial" panose="020B0604020202020204" pitchFamily="34" charset="0"/>
              <a:buChar char="•"/>
            </a:pPr>
            <a:r>
              <a:rPr lang="it-IT" altLang="it-IT" sz="900" dirty="0" smtClean="0">
                <a:latin typeface="Arial" charset="0"/>
              </a:rPr>
              <a:t>Impianti FV su edifici soggetti a controllo antincendi</a:t>
            </a:r>
          </a:p>
          <a:p>
            <a:pPr marL="171450" indent="-171450">
              <a:lnSpc>
                <a:spcPts val="1100"/>
              </a:lnSpc>
              <a:spcBef>
                <a:spcPts val="400"/>
              </a:spcBef>
              <a:buFont typeface="Arial" panose="020B0604020202020204" pitchFamily="34" charset="0"/>
              <a:buChar char="•"/>
            </a:pPr>
            <a:r>
              <a:rPr lang="it-IT" altLang="it-IT" sz="900" dirty="0" smtClean="0">
                <a:latin typeface="Arial" charset="0"/>
                <a:cs typeface="Arial" charset="0"/>
              </a:rPr>
              <a:t>Modalità intervento in sicurezza dei VVF</a:t>
            </a:r>
            <a:endParaRPr lang="it-IT" altLang="it-IT" sz="900" dirty="0">
              <a:latin typeface="Arial" charset="0"/>
              <a:cs typeface="Arial" charset="0"/>
            </a:endParaRPr>
          </a:p>
        </p:txBody>
      </p:sp>
      <p:graphicFrame>
        <p:nvGraphicFramePr>
          <p:cNvPr id="13338" name="Object 26"/>
          <p:cNvGraphicFramePr>
            <a:graphicFrameLocks noChangeAspect="1"/>
          </p:cNvGraphicFramePr>
          <p:nvPr>
            <p:extLst>
              <p:ext uri="{D42A27DB-BD31-4B8C-83A1-F6EECF244321}">
                <p14:modId xmlns:p14="http://schemas.microsoft.com/office/powerpoint/2010/main" val="3305894787"/>
              </p:ext>
            </p:extLst>
          </p:nvPr>
        </p:nvGraphicFramePr>
        <p:xfrm>
          <a:off x="318964" y="667172"/>
          <a:ext cx="908997" cy="792162"/>
        </p:xfrm>
        <a:graphic>
          <a:graphicData uri="http://schemas.openxmlformats.org/presentationml/2006/ole">
            <mc:AlternateContent xmlns:mc="http://schemas.openxmlformats.org/markup-compatibility/2006">
              <mc:Choice xmlns:v="urn:schemas-microsoft-com:vml" Requires="v">
                <p:oleObj spid="_x0000_s1082" name="Documento" r:id="rId3" imgW="876960" imgH="924120" progId="Word.Document.8">
                  <p:embed/>
                </p:oleObj>
              </mc:Choice>
              <mc:Fallback>
                <p:oleObj name="Documento" r:id="rId3" imgW="876960" imgH="924120" progId="Word.Document.8">
                  <p:embed/>
                  <p:pic>
                    <p:nvPicPr>
                      <p:cNvPr id="0"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964" y="667172"/>
                        <a:ext cx="908997" cy="792162"/>
                      </a:xfrm>
                      <a:prstGeom prst="rect">
                        <a:avLst/>
                      </a:prstGeom>
                      <a:noFill/>
                      <a:ln>
                        <a:noFill/>
                      </a:ln>
                      <a:effectLst/>
                    </p:spPr>
                  </p:pic>
                </p:oleObj>
              </mc:Fallback>
            </mc:AlternateContent>
          </a:graphicData>
        </a:graphic>
      </p:graphicFrame>
      <p:sp>
        <p:nvSpPr>
          <p:cNvPr id="27" name="AutoShape 19"/>
          <p:cNvSpPr>
            <a:spLocks noChangeArrowheads="1"/>
          </p:cNvSpPr>
          <p:nvPr/>
        </p:nvSpPr>
        <p:spPr bwMode="auto">
          <a:xfrm>
            <a:off x="227611" y="2987120"/>
            <a:ext cx="3551409" cy="2864628"/>
          </a:xfrm>
          <a:prstGeom prst="roundRect">
            <a:avLst>
              <a:gd name="adj" fmla="val 16667"/>
            </a:avLst>
          </a:prstGeom>
          <a:noFill/>
          <a:ln w="9525">
            <a:noFill/>
            <a:round/>
            <a:headEnd/>
            <a:tailEnd/>
          </a:ln>
        </p:spPr>
        <p:txBody>
          <a:bodyPr wrap="none" anchor="ctr"/>
          <a:lstStyle/>
          <a:p>
            <a:pPr marL="457200" indent="-457200" algn="ctr"/>
            <a:endParaRPr lang="it-IT" altLang="it-IT" sz="1000" b="1" i="1">
              <a:solidFill>
                <a:srgbClr val="3366FF"/>
              </a:solidFill>
              <a:latin typeface="Arial" charset="0"/>
            </a:endParaRPr>
          </a:p>
        </p:txBody>
      </p:sp>
      <p:sp>
        <p:nvSpPr>
          <p:cNvPr id="32" name="AutoShape 21"/>
          <p:cNvSpPr>
            <a:spLocks noChangeArrowheads="1"/>
          </p:cNvSpPr>
          <p:nvPr/>
        </p:nvSpPr>
        <p:spPr bwMode="auto">
          <a:xfrm>
            <a:off x="318964" y="1675284"/>
            <a:ext cx="3354023" cy="1368152"/>
          </a:xfrm>
          <a:prstGeom prst="roundRect">
            <a:avLst>
              <a:gd name="adj" fmla="val 16667"/>
            </a:avLst>
          </a:prstGeom>
          <a:solidFill>
            <a:srgbClr val="EAEAEA"/>
          </a:solidFill>
          <a:ln w="6350" algn="ctr">
            <a:solidFill>
              <a:srgbClr val="6699FF"/>
            </a:solidFill>
            <a:miter lim="800000"/>
            <a:headEnd/>
            <a:tailEnd/>
          </a:ln>
        </p:spPr>
        <p:txBody>
          <a:bodyPr wrap="none" anchor="ctr"/>
          <a:lstStyle/>
          <a:p>
            <a:pPr algn="ctr" eaLnBrk="0" hangingPunct="0">
              <a:lnSpc>
                <a:spcPct val="105000"/>
              </a:lnSpc>
              <a:spcBef>
                <a:spcPct val="30000"/>
              </a:spcBef>
            </a:pPr>
            <a:r>
              <a:rPr lang="it-IT" altLang="it-IT" sz="1100" dirty="0">
                <a:latin typeface="Arial" charset="0"/>
              </a:rPr>
              <a:t>Corso di formazione (4 ore)</a:t>
            </a:r>
          </a:p>
          <a:p>
            <a:pPr algn="ctr" eaLnBrk="0" hangingPunct="0">
              <a:lnSpc>
                <a:spcPts val="1100"/>
              </a:lnSpc>
              <a:spcBef>
                <a:spcPts val="600"/>
              </a:spcBef>
            </a:pPr>
            <a:r>
              <a:rPr lang="it-IT" altLang="it-IT" sz="1300" b="1" dirty="0" smtClean="0">
                <a:solidFill>
                  <a:schemeClr val="accent2"/>
                </a:solidFill>
                <a:cs typeface="Arial" charset="0"/>
              </a:rPr>
              <a:t>NOVITA’ RISCHIO INCENDIO </a:t>
            </a:r>
          </a:p>
          <a:p>
            <a:pPr algn="ctr" eaLnBrk="0" hangingPunct="0">
              <a:lnSpc>
                <a:spcPts val="1100"/>
              </a:lnSpc>
              <a:spcBef>
                <a:spcPts val="600"/>
              </a:spcBef>
            </a:pPr>
            <a:r>
              <a:rPr lang="it-IT" altLang="it-IT" sz="1300" b="1" dirty="0" smtClean="0">
                <a:solidFill>
                  <a:schemeClr val="accent2"/>
                </a:solidFill>
                <a:cs typeface="Arial" charset="0"/>
              </a:rPr>
              <a:t>IMPIANTI FV SUGLI EDIFICI </a:t>
            </a:r>
            <a:r>
              <a:rPr lang="it-IT" altLang="it-IT" sz="1300" b="1" dirty="0" smtClean="0">
                <a:solidFill>
                  <a:srgbClr val="C00000"/>
                </a:solidFill>
                <a:cs typeface="Arial" charset="0"/>
              </a:rPr>
              <a:t>E</a:t>
            </a:r>
          </a:p>
          <a:p>
            <a:pPr algn="ctr" eaLnBrk="0" hangingPunct="0">
              <a:lnSpc>
                <a:spcPts val="1100"/>
              </a:lnSpc>
              <a:spcBef>
                <a:spcPts val="600"/>
              </a:spcBef>
            </a:pPr>
            <a:r>
              <a:rPr lang="it-IT" altLang="it-IT" sz="1300" b="1" dirty="0" smtClean="0">
                <a:solidFill>
                  <a:srgbClr val="C00000"/>
                </a:solidFill>
                <a:cs typeface="Arial" charset="0"/>
              </a:rPr>
              <a:t>BATTERIE AGLI IONI DI LITIO</a:t>
            </a:r>
          </a:p>
          <a:p>
            <a:pPr algn="ctr" eaLnBrk="0" hangingPunct="0">
              <a:lnSpc>
                <a:spcPct val="105000"/>
              </a:lnSpc>
              <a:spcBef>
                <a:spcPts val="600"/>
              </a:spcBef>
            </a:pPr>
            <a:r>
              <a:rPr lang="it-IT" altLang="it-IT" sz="1000" dirty="0" smtClean="0">
                <a:solidFill>
                  <a:srgbClr val="FF0000"/>
                </a:solidFill>
                <a:latin typeface="Arial" charset="0"/>
                <a:cs typeface="Arial" charset="0"/>
              </a:rPr>
              <a:t>Conforme alla Nuove Linee Guida VV.F. </a:t>
            </a:r>
            <a:endParaRPr lang="it-IT" altLang="it-IT" sz="1000" dirty="0">
              <a:solidFill>
                <a:srgbClr val="000099"/>
              </a:solidFill>
              <a:cs typeface="Arial" charset="0"/>
            </a:endParaRPr>
          </a:p>
        </p:txBody>
      </p:sp>
      <p:sp>
        <p:nvSpPr>
          <p:cNvPr id="2" name="Text Box 54"/>
          <p:cNvSpPr txBox="1">
            <a:spLocks noChangeArrowheads="1"/>
          </p:cNvSpPr>
          <p:nvPr/>
        </p:nvSpPr>
        <p:spPr bwMode="auto">
          <a:xfrm>
            <a:off x="2731357" y="270249"/>
            <a:ext cx="809625" cy="289345"/>
          </a:xfrm>
          <a:prstGeom prst="rect">
            <a:avLst/>
          </a:prstGeom>
          <a:solidFill>
            <a:srgbClr val="CCFFFF"/>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it-IT" altLang="it-IT" sz="1100" b="1" i="0" u="none" strike="noStrike" cap="none" normalizeH="0" baseline="0" dirty="0">
                <a:ln>
                  <a:noFill/>
                </a:ln>
                <a:solidFill>
                  <a:schemeClr val="tx1"/>
                </a:solidFill>
                <a:effectLst/>
                <a:latin typeface="Arial" panose="020B0604020202020204" pitchFamily="34" charset="0"/>
              </a:rPr>
              <a:t>BOZZA </a:t>
            </a:r>
            <a:r>
              <a:rPr kumimoji="0" lang="it-IT" altLang="it-IT" sz="1100" b="1" i="0" u="none" strike="noStrike" cap="none" normalizeH="0" baseline="0" dirty="0" smtClean="0">
                <a:ln>
                  <a:noFill/>
                </a:ln>
                <a:solidFill>
                  <a:schemeClr val="tx1"/>
                </a:solidFill>
                <a:effectLst/>
                <a:latin typeface="Arial" panose="020B0604020202020204" pitchFamily="34" charset="0"/>
              </a:rPr>
              <a:t>3</a:t>
            </a:r>
            <a:endParaRPr kumimoji="0" lang="it-IT" altLang="it-IT" sz="1800" b="1" i="0" u="none" strike="noStrike" cap="none" normalizeH="0" baseline="0" dirty="0">
              <a:ln>
                <a:noFill/>
              </a:ln>
              <a:solidFill>
                <a:schemeClr val="tx1"/>
              </a:solidFill>
              <a:effectLst/>
              <a:latin typeface="Arial" panose="020B0604020202020204" pitchFamily="34" charset="0"/>
            </a:endParaRPr>
          </a:p>
        </p:txBody>
      </p:sp>
      <p:pic>
        <p:nvPicPr>
          <p:cNvPr id="5" name="Immagin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3260" y="739180"/>
            <a:ext cx="625976" cy="625976"/>
          </a:xfrm>
          <a:prstGeom prst="rect">
            <a:avLst/>
          </a:prstGeom>
        </p:spPr>
      </p:pic>
      <p:pic>
        <p:nvPicPr>
          <p:cNvPr id="6" name="Immagine 5"/>
          <p:cNvPicPr>
            <a:picLocks noChangeAspect="1"/>
          </p:cNvPicPr>
          <p:nvPr/>
        </p:nvPicPr>
        <p:blipFill>
          <a:blip r:embed="rId6"/>
          <a:stretch>
            <a:fillRect/>
          </a:stretch>
        </p:blipFill>
        <p:spPr>
          <a:xfrm>
            <a:off x="1255068" y="523156"/>
            <a:ext cx="1500718" cy="567808"/>
          </a:xfrm>
          <a:prstGeom prst="rect">
            <a:avLst/>
          </a:prstGeom>
        </p:spPr>
      </p:pic>
    </p:spTree>
  </p:cSld>
  <p:clrMapOvr>
    <a:masterClrMapping/>
  </p:clrMapOvr>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C20738B93F3034C953F0D10C126AB49" ma:contentTypeVersion="16" ma:contentTypeDescription="Creare un nuovo documento." ma:contentTypeScope="" ma:versionID="3eef20247f13a5821b6285cd9c55221c">
  <xsd:schema xmlns:xsd="http://www.w3.org/2001/XMLSchema" xmlns:xs="http://www.w3.org/2001/XMLSchema" xmlns:p="http://schemas.microsoft.com/office/2006/metadata/properties" xmlns:ns2="ff421a08-3b96-4a69-8f8d-8b734f198534" xmlns:ns3="6027922c-dca9-4942-b0cf-117d507d5ce0" targetNamespace="http://schemas.microsoft.com/office/2006/metadata/properties" ma:root="true" ma:fieldsID="fc1bdab012c58937d8828f6c68fd4b04" ns2:_="" ns3:_="">
    <xsd:import namespace="ff421a08-3b96-4a69-8f8d-8b734f198534"/>
    <xsd:import namespace="6027922c-dca9-4942-b0cf-117d507d5c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421a08-3b96-4a69-8f8d-8b734f1985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Tag immagine" ma:readOnly="false" ma:fieldId="{5cf76f15-5ced-4ddc-b409-7134ff3c332f}" ma:taxonomyMulti="true" ma:sspId="7a8cc07f-63ed-45b6-a4a4-897c8d2e3374"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27922c-dca9-4942-b0cf-117d507d5ce0" elementFormDefault="qualified">
    <xsd:import namespace="http://schemas.microsoft.com/office/2006/documentManagement/types"/>
    <xsd:import namespace="http://schemas.microsoft.com/office/infopath/2007/PartnerControls"/>
    <xsd:element name="SharedWithUsers" ma:index="17"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Condiviso con dettagli" ma:internalName="SharedWithDetails" ma:readOnly="true">
      <xsd:simpleType>
        <xsd:restriction base="dms:Note">
          <xsd:maxLength value="255"/>
        </xsd:restriction>
      </xsd:simpleType>
    </xsd:element>
    <xsd:element name="TaxCatchAll" ma:index="21" nillable="true" ma:displayName="Taxonomy Catch All Column" ma:hidden="true" ma:list="{c5fd5403-4def-4336-b764-9d74286d6f96}" ma:internalName="TaxCatchAll" ma:showField="CatchAllData" ma:web="6027922c-dca9-4942-b0cf-117d507d5c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027922c-dca9-4942-b0cf-117d507d5ce0" xsi:nil="true"/>
    <lcf76f155ced4ddcb4097134ff3c332f xmlns="ff421a08-3b96-4a69-8f8d-8b734f19853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CFA9F19-C29C-4C02-B84F-CF656E189ED5}"/>
</file>

<file path=customXml/itemProps2.xml><?xml version="1.0" encoding="utf-8"?>
<ds:datastoreItem xmlns:ds="http://schemas.openxmlformats.org/officeDocument/2006/customXml" ds:itemID="{6C50478F-F28E-4EFB-A95D-7DA61FC59B11}"/>
</file>

<file path=customXml/itemProps3.xml><?xml version="1.0" encoding="utf-8"?>
<ds:datastoreItem xmlns:ds="http://schemas.openxmlformats.org/officeDocument/2006/customXml" ds:itemID="{4553EB71-9827-4491-B247-843F69FD8D20}"/>
</file>

<file path=docMetadata/LabelInfo.xml><?xml version="1.0" encoding="utf-8"?>
<clbl:labelList xmlns:clbl="http://schemas.microsoft.com/office/2020/mipLabelMetadata">
  <clbl:label id="{9d258917-277f-42cd-a3cd-14c4e9ee58bc}" enabled="1" method="Standard" siteId="{38ae3bcd-9579-4fd4-adda-b42e1495d55a}" contentBits="0" removed="0"/>
</clbl:labelList>
</file>

<file path=docProps/app.xml><?xml version="1.0" encoding="utf-8"?>
<Properties xmlns="http://schemas.openxmlformats.org/officeDocument/2006/extended-properties" xmlns:vt="http://schemas.openxmlformats.org/officeDocument/2006/docPropsVTypes">
  <TotalTime>1589</TotalTime>
  <Words>629</Words>
  <Application>Microsoft Office PowerPoint</Application>
  <PresentationFormat>Personalizzato</PresentationFormat>
  <Paragraphs>58</Paragraphs>
  <Slides>1</Slides>
  <Notes>0</Notes>
  <HiddenSlides>0</HiddenSlides>
  <MMClips>0</MMClips>
  <ScaleCrop>false</ScaleCrop>
  <HeadingPairs>
    <vt:vector size="8" baseType="variant">
      <vt:variant>
        <vt:lpstr>Caratteri utilizzati</vt:lpstr>
      </vt:variant>
      <vt:variant>
        <vt:i4>5</vt:i4>
      </vt:variant>
      <vt:variant>
        <vt:lpstr>Tema</vt:lpstr>
      </vt:variant>
      <vt:variant>
        <vt:i4>1</vt:i4>
      </vt:variant>
      <vt:variant>
        <vt:lpstr>Server OLE incorporati</vt:lpstr>
      </vt:variant>
      <vt:variant>
        <vt:i4>1</vt:i4>
      </vt:variant>
      <vt:variant>
        <vt:lpstr>Titoli diapositive</vt:lpstr>
      </vt:variant>
      <vt:variant>
        <vt:i4>1</vt:i4>
      </vt:variant>
    </vt:vector>
  </HeadingPairs>
  <TitlesOfParts>
    <vt:vector size="8" baseType="lpstr">
      <vt:lpstr>Arial</vt:lpstr>
      <vt:lpstr>Arial Black</vt:lpstr>
      <vt:lpstr>Times New Roman</vt:lpstr>
      <vt:lpstr>Verdana</vt:lpstr>
      <vt:lpstr>Wingdings</vt:lpstr>
      <vt:lpstr>Struttura predefinita</vt:lpstr>
      <vt:lpstr>Documento</vt:lpstr>
      <vt:lpstr>Presentazione standard di PowerPoint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dc:creator>
  <cp:lastModifiedBy>Utente</cp:lastModifiedBy>
  <cp:revision>729</cp:revision>
  <cp:lastPrinted>2026-09-16T16:14:16Z</cp:lastPrinted>
  <dcterms:created xsi:type="dcterms:W3CDTF">2005-03-14T17:42:40Z</dcterms:created>
  <dcterms:modified xsi:type="dcterms:W3CDTF">2026-09-28T15:39:01Z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0x0101002C20738B93F3034C953F0D10C126AB49</vt:lpwstr>
  </property>
</Properties>
</file>